
<file path=[Content_Types].xml><?xml version="1.0" encoding="utf-8"?>
<Types xmlns="http://schemas.openxmlformats.org/package/2006/content-types"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9"/>
  </p:normalViewPr>
  <p:slideViewPr>
    <p:cSldViewPr snapToGrid="0">
      <p:cViewPr varScale="1">
        <p:scale>
          <a:sx n="103" d="100"/>
          <a:sy n="103" d="100"/>
        </p:scale>
        <p:origin x="1408" y="1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18E73-86C8-9144-AAEF-5E69CE74D9D2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AD522-8A84-1049-B197-53271ADB5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15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AD522-8A84-1049-B197-53271ADB561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45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9331-2E3B-0844-841F-92BE642B3D43}" type="datetime1">
              <a:rPr lang="pl-PL" smtClean="0"/>
              <a:t>26.06.2025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3C3C-A336-0F4C-9903-077A0B811F55}" type="datetime1">
              <a:rPr lang="pl-PL" smtClean="0"/>
              <a:t>26.06.2025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F049-6A93-1240-AD9B-A47A0051E7F6}" type="datetime1">
              <a:rPr lang="pl-PL" smtClean="0"/>
              <a:t>26.06.2025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9AB3-28EE-5349-A0A5-F070C0EF9CAC}" type="datetime1">
              <a:rPr lang="pl-PL" smtClean="0"/>
              <a:t>26.06.2025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A8EDE-0F7D-214F-A1A7-509A92A3BD4D}" type="datetime1">
              <a:rPr lang="pl-PL" smtClean="0"/>
              <a:t>26.06.2025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5855" y="429260"/>
            <a:ext cx="5337809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7300" y="3719881"/>
            <a:ext cx="7400290" cy="186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0C0ED-A8D5-9F4C-A263-DB180D9749F9}" type="datetime1">
              <a:rPr lang="pl-PL" smtClean="0"/>
              <a:t>26.06.2025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mailto:maciej.witek@usz.edu.pl" TargetMode="External"/><Relationship Id="rId5" Type="http://schemas.openxmlformats.org/officeDocument/2006/relationships/hyperlink" Target="http://ccrg.usz.edu.pl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640" y="364033"/>
            <a:ext cx="5393055" cy="223520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b="0">
                <a:latin typeface="Times New Roman"/>
                <a:cs typeface="Times New Roman"/>
              </a:rPr>
              <a:t>Maciej</a:t>
            </a:r>
            <a:r>
              <a:rPr b="0" spc="-40">
                <a:latin typeface="Times New Roman"/>
                <a:cs typeface="Times New Roman"/>
              </a:rPr>
              <a:t> </a:t>
            </a:r>
            <a:r>
              <a:rPr b="0" spc="-20">
                <a:latin typeface="Times New Roman"/>
                <a:cs typeface="Times New Roman"/>
              </a:rPr>
              <a:t>Witek</a:t>
            </a:r>
          </a:p>
          <a:p>
            <a:pPr marL="12065" marR="5080" indent="1905" algn="ctr">
              <a:lnSpc>
                <a:spcPct val="120800"/>
              </a:lnSpc>
              <a:spcBef>
                <a:spcPts val="5"/>
              </a:spcBef>
            </a:pPr>
            <a:r>
              <a:rPr b="0">
                <a:latin typeface="Times New Roman"/>
                <a:cs typeface="Times New Roman"/>
              </a:rPr>
              <a:t>Institute</a:t>
            </a:r>
            <a:r>
              <a:rPr b="0" spc="-40">
                <a:latin typeface="Times New Roman"/>
                <a:cs typeface="Times New Roman"/>
              </a:rPr>
              <a:t> </a:t>
            </a:r>
            <a:r>
              <a:rPr b="0">
                <a:latin typeface="Times New Roman"/>
                <a:cs typeface="Times New Roman"/>
              </a:rPr>
              <a:t>of</a:t>
            </a:r>
            <a:r>
              <a:rPr b="0" spc="-35">
                <a:latin typeface="Times New Roman"/>
                <a:cs typeface="Times New Roman"/>
              </a:rPr>
              <a:t> </a:t>
            </a:r>
            <a:r>
              <a:rPr b="0">
                <a:latin typeface="Times New Roman"/>
                <a:cs typeface="Times New Roman"/>
              </a:rPr>
              <a:t>Philosophy</a:t>
            </a:r>
            <a:r>
              <a:rPr b="0" spc="-30">
                <a:latin typeface="Times New Roman"/>
                <a:cs typeface="Times New Roman"/>
              </a:rPr>
              <a:t> </a:t>
            </a:r>
            <a:r>
              <a:rPr b="0">
                <a:latin typeface="Times New Roman"/>
                <a:cs typeface="Times New Roman"/>
              </a:rPr>
              <a:t>and</a:t>
            </a:r>
            <a:r>
              <a:rPr b="0" spc="-30">
                <a:latin typeface="Times New Roman"/>
                <a:cs typeface="Times New Roman"/>
              </a:rPr>
              <a:t> </a:t>
            </a:r>
            <a:r>
              <a:rPr b="0">
                <a:latin typeface="Times New Roman"/>
                <a:cs typeface="Times New Roman"/>
              </a:rPr>
              <a:t>Cognitive</a:t>
            </a:r>
            <a:r>
              <a:rPr b="0" spc="-35">
                <a:latin typeface="Times New Roman"/>
                <a:cs typeface="Times New Roman"/>
              </a:rPr>
              <a:t> </a:t>
            </a:r>
            <a:r>
              <a:rPr b="0" spc="-10">
                <a:latin typeface="Times New Roman"/>
                <a:cs typeface="Times New Roman"/>
              </a:rPr>
              <a:t>Science </a:t>
            </a:r>
            <a:r>
              <a:rPr b="0">
                <a:latin typeface="Times New Roman"/>
                <a:cs typeface="Times New Roman"/>
              </a:rPr>
              <a:t>Cognition</a:t>
            </a:r>
            <a:r>
              <a:rPr b="0" spc="-60">
                <a:latin typeface="Times New Roman"/>
                <a:cs typeface="Times New Roman"/>
              </a:rPr>
              <a:t> </a:t>
            </a:r>
            <a:r>
              <a:rPr b="0">
                <a:latin typeface="Times New Roman"/>
                <a:cs typeface="Times New Roman"/>
              </a:rPr>
              <a:t>&amp;</a:t>
            </a:r>
            <a:r>
              <a:rPr b="0" spc="-50">
                <a:latin typeface="Times New Roman"/>
                <a:cs typeface="Times New Roman"/>
              </a:rPr>
              <a:t> </a:t>
            </a:r>
            <a:r>
              <a:rPr b="0">
                <a:latin typeface="Times New Roman"/>
                <a:cs typeface="Times New Roman"/>
              </a:rPr>
              <a:t>Communication</a:t>
            </a:r>
            <a:r>
              <a:rPr b="0" spc="-55">
                <a:latin typeface="Times New Roman"/>
                <a:cs typeface="Times New Roman"/>
              </a:rPr>
              <a:t> </a:t>
            </a:r>
            <a:r>
              <a:rPr b="0">
                <a:latin typeface="Times New Roman"/>
                <a:cs typeface="Times New Roman"/>
              </a:rPr>
              <a:t>Research</a:t>
            </a:r>
            <a:r>
              <a:rPr b="0" spc="-55">
                <a:latin typeface="Times New Roman"/>
                <a:cs typeface="Times New Roman"/>
              </a:rPr>
              <a:t> </a:t>
            </a:r>
            <a:r>
              <a:rPr b="0" spc="-10">
                <a:latin typeface="Times New Roman"/>
                <a:cs typeface="Times New Roman"/>
              </a:rPr>
              <a:t>Group </a:t>
            </a:r>
            <a:r>
              <a:rPr b="0">
                <a:latin typeface="Times New Roman"/>
                <a:cs typeface="Times New Roman"/>
              </a:rPr>
              <a:t>University</a:t>
            </a:r>
            <a:r>
              <a:rPr b="0" spc="-45">
                <a:latin typeface="Times New Roman"/>
                <a:cs typeface="Times New Roman"/>
              </a:rPr>
              <a:t> </a:t>
            </a:r>
            <a:r>
              <a:rPr b="0">
                <a:latin typeface="Times New Roman"/>
                <a:cs typeface="Times New Roman"/>
              </a:rPr>
              <a:t>of</a:t>
            </a:r>
            <a:r>
              <a:rPr b="0" spc="-40">
                <a:latin typeface="Times New Roman"/>
                <a:cs typeface="Times New Roman"/>
              </a:rPr>
              <a:t> </a:t>
            </a:r>
            <a:r>
              <a:rPr b="0">
                <a:latin typeface="Times New Roman"/>
                <a:cs typeface="Times New Roman"/>
              </a:rPr>
              <a:t>Szczecin,</a:t>
            </a:r>
            <a:r>
              <a:rPr b="0" spc="-40">
                <a:latin typeface="Times New Roman"/>
                <a:cs typeface="Times New Roman"/>
              </a:rPr>
              <a:t> </a:t>
            </a:r>
            <a:r>
              <a:rPr b="0" spc="-10">
                <a:latin typeface="Times New Roman"/>
                <a:cs typeface="Times New Roman"/>
              </a:rPr>
              <a:t>Poland </a:t>
            </a:r>
            <a:r>
              <a:rPr b="0" u="sng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https://kognitywistyka-archiwum.usz.edu.pl/mwitek/</a:t>
            </a:r>
            <a:r>
              <a:rPr b="0" spc="-10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b="0" u="sng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  <a:hlinkClick r:id="rId5"/>
              </a:rPr>
              <a:t>http://ccrg.usz.edu.pl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1684" y="2639060"/>
            <a:ext cx="9306560" cy="2345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spc="-10">
                <a:latin typeface="Times New Roman"/>
                <a:cs typeface="Times New Roman"/>
                <a:hlinkClick r:id="rId6"/>
              </a:rPr>
              <a:t>maciej.witek@usz.edu.pl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000">
              <a:latin typeface="Times New Roman"/>
              <a:cs typeface="Times New Roman"/>
            </a:endParaRPr>
          </a:p>
          <a:p>
            <a:pPr marL="1869439" marR="1861820" algn="ctr">
              <a:lnSpc>
                <a:spcPct val="121000"/>
              </a:lnSpc>
            </a:pPr>
            <a:r>
              <a:rPr sz="2000" b="1" spc="-10">
                <a:latin typeface="Times New Roman"/>
                <a:cs typeface="Times New Roman"/>
              </a:rPr>
              <a:t>Non-</a:t>
            </a:r>
            <a:r>
              <a:rPr sz="2000" b="1">
                <a:latin typeface="Times New Roman"/>
                <a:cs typeface="Times New Roman"/>
              </a:rPr>
              <a:t>Gricean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Implicatures,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Meaning</a:t>
            </a:r>
            <a:r>
              <a:rPr sz="2000" b="1" spc="-60">
                <a:latin typeface="Times New Roman"/>
                <a:cs typeface="Times New Roman"/>
              </a:rPr>
              <a:t> </a:t>
            </a:r>
            <a:r>
              <a:rPr sz="2000" b="1" spc="-10">
                <a:latin typeface="Times New Roman"/>
                <a:cs typeface="Times New Roman"/>
              </a:rPr>
              <a:t>Discrepancies, </a:t>
            </a:r>
            <a:r>
              <a:rPr sz="2000" b="1">
                <a:latin typeface="Times New Roman"/>
                <a:cs typeface="Times New Roman"/>
              </a:rPr>
              <a:t>and</a:t>
            </a:r>
            <a:r>
              <a:rPr sz="2000" b="1" spc="-5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Plausible</a:t>
            </a:r>
            <a:r>
              <a:rPr sz="2000" b="1" spc="-55">
                <a:latin typeface="Times New Roman"/>
                <a:cs typeface="Times New Roman"/>
              </a:rPr>
              <a:t> </a:t>
            </a:r>
            <a:r>
              <a:rPr sz="2000" b="1" spc="-10">
                <a:latin typeface="Times New Roman"/>
                <a:cs typeface="Times New Roman"/>
              </a:rPr>
              <a:t>Deniability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2000">
              <a:latin typeface="Times New Roman"/>
              <a:cs typeface="Times New Roman"/>
            </a:endParaRPr>
          </a:p>
          <a:p>
            <a:pPr marL="633730" marR="5080" indent="-621665">
              <a:lnSpc>
                <a:spcPts val="2060"/>
              </a:lnSpc>
              <a:spcBef>
                <a:spcPts val="5"/>
              </a:spcBef>
            </a:pPr>
            <a:r>
              <a:rPr sz="1800">
                <a:latin typeface="Times New Roman"/>
                <a:cs typeface="Times New Roman"/>
              </a:rPr>
              <a:t>The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research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leading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to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these</a:t>
            </a:r>
            <a:r>
              <a:rPr sz="1800" spc="-4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results</a:t>
            </a:r>
            <a:r>
              <a:rPr sz="1800" spc="-4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receives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funding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from</a:t>
            </a:r>
            <a:r>
              <a:rPr sz="1800" spc="-4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the</a:t>
            </a:r>
            <a:r>
              <a:rPr sz="1800" spc="-4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Polish</a:t>
            </a:r>
            <a:r>
              <a:rPr sz="1800" spc="-4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National</a:t>
            </a:r>
            <a:r>
              <a:rPr sz="1800" spc="-4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Agency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for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Academic </a:t>
            </a:r>
            <a:r>
              <a:rPr sz="1800">
                <a:latin typeface="Times New Roman"/>
                <a:cs typeface="Times New Roman"/>
              </a:rPr>
              <a:t>Exchange</a:t>
            </a:r>
            <a:r>
              <a:rPr sz="1800" spc="-5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under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Grant</a:t>
            </a:r>
            <a:r>
              <a:rPr sz="1800" spc="-5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No.</a:t>
            </a:r>
            <a:r>
              <a:rPr sz="1800" spc="-5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BPN/BEK/2022/1/00199</a:t>
            </a:r>
            <a:r>
              <a:rPr sz="1800" spc="-5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(The</a:t>
            </a:r>
            <a:r>
              <a:rPr sz="1800" spc="-5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Bekker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NAWA</a:t>
            </a:r>
            <a:r>
              <a:rPr sz="1800" spc="-50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Programme).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6132576"/>
            <a:ext cx="9912350" cy="18415"/>
          </a:xfrm>
          <a:custGeom>
            <a:avLst/>
            <a:gdLst/>
            <a:ahLst/>
            <a:cxnLst/>
            <a:rect l="l" t="t" r="r" b="b"/>
            <a:pathLst>
              <a:path w="9912350" h="18414">
                <a:moveTo>
                  <a:pt x="9912096" y="0"/>
                </a:moveTo>
                <a:lnTo>
                  <a:pt x="0" y="0"/>
                </a:lnTo>
                <a:lnTo>
                  <a:pt x="0" y="18287"/>
                </a:lnTo>
                <a:lnTo>
                  <a:pt x="9912096" y="18287"/>
                </a:lnTo>
                <a:lnTo>
                  <a:pt x="9912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5788" y="6351523"/>
            <a:ext cx="801814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10"/>
              </a:lnSpc>
              <a:spcBef>
                <a:spcPts val="100"/>
              </a:spcBef>
            </a:pPr>
            <a:r>
              <a:rPr sz="1800">
                <a:latin typeface="Times New Roman"/>
                <a:cs typeface="Times New Roman"/>
              </a:rPr>
              <a:t>The</a:t>
            </a:r>
            <a:r>
              <a:rPr sz="1800" spc="-5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19</a:t>
            </a:r>
            <a:r>
              <a:rPr sz="1725" baseline="31400">
                <a:latin typeface="Times New Roman"/>
                <a:cs typeface="Times New Roman"/>
              </a:rPr>
              <a:t>th</a:t>
            </a:r>
            <a:r>
              <a:rPr sz="1725" spc="165" baseline="3140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International</a:t>
            </a:r>
            <a:r>
              <a:rPr sz="1800" spc="-5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Pragmatics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Conference,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Brisbane,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22-</a:t>
            </a:r>
            <a:r>
              <a:rPr sz="1800">
                <a:latin typeface="Times New Roman"/>
                <a:cs typeface="Times New Roman"/>
              </a:rPr>
              <a:t>27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June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 spc="-20">
                <a:latin typeface="Times New Roman"/>
                <a:cs typeface="Times New Roman"/>
              </a:rPr>
              <a:t>2025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110"/>
              </a:lnSpc>
            </a:pPr>
            <a:r>
              <a:rPr sz="1800">
                <a:latin typeface="Times New Roman"/>
                <a:cs typeface="Times New Roman"/>
              </a:rPr>
              <a:t>Panel</a:t>
            </a:r>
            <a:r>
              <a:rPr sz="1800" spc="-5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‘Speakers,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hearers,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and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their</a:t>
            </a:r>
            <a:r>
              <a:rPr sz="1800" spc="-4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respective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meanings:</a:t>
            </a:r>
            <a:r>
              <a:rPr sz="1800" spc="-5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the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limits</a:t>
            </a:r>
            <a:r>
              <a:rPr sz="1800" spc="-4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of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common</a:t>
            </a:r>
            <a:r>
              <a:rPr sz="1800" spc="-40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ground’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70800" y="5377109"/>
            <a:ext cx="3442023" cy="428886"/>
          </a:xfrm>
          <a:prstGeom prst="rect">
            <a:avLst/>
          </a:prstGeom>
        </p:spPr>
      </p:pic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9F0DEF3-8F32-F156-8B11-A91027ED9B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1</a:t>
            </a:fld>
            <a:endParaRPr lang="pl-PL"/>
          </a:p>
        </p:txBody>
      </p:sp>
      <p:pic>
        <p:nvPicPr>
          <p:cNvPr id="32" name="Dźwięk 31">
            <a:extLst>
              <a:ext uri="{FF2B5EF4-FFF2-40B4-BE49-F238E27FC236}">
                <a16:creationId xmlns:a16="http://schemas.microsoft.com/office/drawing/2014/main" id="{4A4D5182-228C-2720-3F6D-975E40DB20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92"/>
    </mc:Choice>
    <mc:Fallback>
      <p:transition spd="slow" advTm="9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9755">
              <a:lnSpc>
                <a:spcPct val="100000"/>
              </a:lnSpc>
              <a:spcBef>
                <a:spcPts val="90"/>
              </a:spcBef>
            </a:pPr>
            <a:r>
              <a:t>1.</a:t>
            </a:r>
            <a:r>
              <a:rPr spc="-15"/>
              <a:t> </a:t>
            </a:r>
            <a:r>
              <a:rPr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80897"/>
            <a:ext cx="7330440" cy="35306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000">
                <a:latin typeface="Times New Roman"/>
                <a:cs typeface="Times New Roman"/>
              </a:rPr>
              <a:t>Conversational</a:t>
            </a:r>
            <a:r>
              <a:rPr sz="2000" spc="-8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implicatures: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865"/>
              </a:spcBef>
              <a:buFont typeface="Times New Roman"/>
              <a:buAutoNum type="alphaLcPeriod"/>
              <a:tabLst>
                <a:tab pos="926465" algn="l"/>
              </a:tabLst>
            </a:pPr>
            <a:r>
              <a:rPr sz="2000" spc="-10">
                <a:latin typeface="Times New Roman"/>
                <a:cs typeface="Times New Roman"/>
              </a:rPr>
              <a:t>speaker-</a:t>
            </a:r>
            <a:r>
              <a:rPr sz="2000">
                <a:latin typeface="Times New Roman"/>
                <a:cs typeface="Times New Roman"/>
              </a:rPr>
              <a:t>meant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1989;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cf.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Terkourafi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2021);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500"/>
              </a:spcBef>
              <a:buFont typeface="Times New Roman"/>
              <a:buAutoNum type="alphaLcPeriod"/>
              <a:tabLst>
                <a:tab pos="926465" algn="l"/>
              </a:tabLst>
            </a:pPr>
            <a:r>
              <a:rPr sz="2000">
                <a:latin typeface="Times New Roman"/>
                <a:cs typeface="Times New Roman"/>
              </a:rPr>
              <a:t>determined</a:t>
            </a:r>
            <a:r>
              <a:rPr sz="2000" spc="-5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through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maxim-</a:t>
            </a:r>
            <a:r>
              <a:rPr sz="2000">
                <a:latin typeface="Times New Roman"/>
                <a:cs typeface="Times New Roman"/>
              </a:rPr>
              <a:t>driven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inferences;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505"/>
              </a:spcBef>
              <a:buFont typeface="Times New Roman"/>
              <a:buAutoNum type="alphaLcPeriod"/>
              <a:tabLst>
                <a:tab pos="926465" algn="l"/>
              </a:tabLst>
            </a:pPr>
            <a:r>
              <a:rPr sz="2000">
                <a:latin typeface="Times New Roman"/>
                <a:cs typeface="Times New Roman"/>
              </a:rPr>
              <a:t>update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CG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between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 spc="-25">
                <a:latin typeface="Times New Roman"/>
                <a:cs typeface="Times New Roman"/>
              </a:rPr>
              <a:t>H</a:t>
            </a:r>
            <a:r>
              <a:rPr sz="2000" spc="-25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>
                <a:latin typeface="Times New Roman"/>
                <a:cs typeface="Times New Roman"/>
              </a:rPr>
              <a:t>Non-</a:t>
            </a:r>
            <a:r>
              <a:rPr sz="2000">
                <a:latin typeface="Times New Roman"/>
                <a:cs typeface="Times New Roman"/>
              </a:rPr>
              <a:t>conversational,</a:t>
            </a:r>
            <a:r>
              <a:rPr sz="2000" spc="-9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non-</a:t>
            </a:r>
            <a:r>
              <a:rPr sz="2000">
                <a:latin typeface="Times New Roman"/>
                <a:cs typeface="Times New Roman"/>
              </a:rPr>
              <a:t>conventional</a:t>
            </a:r>
            <a:r>
              <a:rPr sz="2000" spc="-9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implicatures: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860"/>
              </a:spcBef>
              <a:buFont typeface="Times New Roman"/>
              <a:buAutoNum type="alphaLcPeriod"/>
              <a:tabLst>
                <a:tab pos="926465" algn="l"/>
              </a:tabLst>
            </a:pP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entirely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overt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entirely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covert),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still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intentional;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505"/>
              </a:spcBef>
              <a:buFont typeface="Times New Roman"/>
              <a:buAutoNum type="alphaLcPeriod"/>
              <a:tabLst>
                <a:tab pos="926465" algn="l"/>
              </a:tabLst>
            </a:pPr>
            <a:r>
              <a:rPr sz="2000">
                <a:latin typeface="Times New Roman"/>
                <a:cs typeface="Times New Roman"/>
              </a:rPr>
              <a:t>determined</a:t>
            </a:r>
            <a:r>
              <a:rPr sz="2000" spc="-6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through</a:t>
            </a:r>
            <a:r>
              <a:rPr sz="2000" spc="-6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various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mechanisms;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505"/>
              </a:spcBef>
              <a:buFont typeface="Times New Roman"/>
              <a:buAutoNum type="alphaLcPeriod"/>
              <a:tabLst>
                <a:tab pos="926465" algn="l"/>
              </a:tabLst>
            </a:pPr>
            <a:r>
              <a:rPr sz="2000">
                <a:latin typeface="Times New Roman"/>
                <a:cs typeface="Times New Roman"/>
              </a:rPr>
              <a:t>can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produce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asymmetries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between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 spc="-25">
                <a:latin typeface="Times New Roman"/>
                <a:cs typeface="Times New Roman"/>
              </a:rPr>
              <a:t>H</a:t>
            </a:r>
            <a:r>
              <a:rPr sz="2000" spc="-25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CE4319-33D3-B73C-EB0C-BB2F9921E8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10</a:t>
            </a:fld>
            <a:endParaRPr lang="pl-PL"/>
          </a:p>
        </p:txBody>
      </p:sp>
      <p:pic>
        <p:nvPicPr>
          <p:cNvPr id="16" name="Dźwięk 15">
            <a:extLst>
              <a:ext uri="{FF2B5EF4-FFF2-40B4-BE49-F238E27FC236}">
                <a16:creationId xmlns:a16="http://schemas.microsoft.com/office/drawing/2014/main" id="{3F10A129-DC8A-BB77-D3D6-0B9BE9D22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72"/>
    </mc:Choice>
    <mc:Fallback>
      <p:transition spd="slow" advTm="30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90"/>
              </a:spcBef>
            </a:pPr>
            <a:r>
              <a:t>2.</a:t>
            </a:r>
            <a:r>
              <a:rPr spc="-55"/>
              <a:t> </a:t>
            </a:r>
            <a:r>
              <a:t>Partially</a:t>
            </a:r>
            <a:r>
              <a:rPr spc="-45"/>
              <a:t> </a:t>
            </a:r>
            <a:r>
              <a:t>Covert</a:t>
            </a:r>
            <a:r>
              <a:rPr spc="-50"/>
              <a:t> </a:t>
            </a:r>
            <a:r>
              <a:t>Implicatures</a:t>
            </a:r>
            <a:r>
              <a:rPr spc="-55"/>
              <a:t> </a:t>
            </a:r>
            <a:r>
              <a:rPr spc="-10"/>
              <a:t>(PCIs)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9759315" cy="16351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Giveaway</a:t>
            </a:r>
            <a:r>
              <a:rPr sz="2000" i="1" spc="-7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Smile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(3)</a:t>
            </a:r>
            <a:r>
              <a:rPr sz="2000">
                <a:latin typeface="Times New Roman"/>
                <a:cs typeface="Times New Roman"/>
              </a:rPr>
              <a:t>	Ann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plays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bridge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against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boss,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Peter.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boss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win.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Moreover,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wants </a:t>
            </a:r>
            <a:r>
              <a:rPr sz="2000">
                <a:latin typeface="Times New Roman"/>
                <a:cs typeface="Times New Roman"/>
              </a:rPr>
              <a:t>Peter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know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that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him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win,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does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blunt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about</a:t>
            </a:r>
            <a:r>
              <a:rPr sz="2000" spc="-25">
                <a:latin typeface="Times New Roman"/>
                <a:cs typeface="Times New Roman"/>
              </a:rPr>
              <a:t> her </a:t>
            </a:r>
            <a:r>
              <a:rPr sz="2000">
                <a:latin typeface="Times New Roman"/>
                <a:cs typeface="Times New Roman"/>
              </a:rPr>
              <a:t>plan.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achieve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adopts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communicative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strategy: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whenever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good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hand, </a:t>
            </a:r>
            <a:r>
              <a:rPr sz="2000" i="1">
                <a:latin typeface="Times New Roman"/>
                <a:cs typeface="Times New Roman"/>
              </a:rPr>
              <a:t>she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simulates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spontaneous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smile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of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pleasure</a:t>
            </a:r>
            <a:r>
              <a:rPr sz="2000">
                <a:latin typeface="Times New Roman"/>
                <a:cs typeface="Times New Roman"/>
              </a:rPr>
              <a:t>.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94-</a:t>
            </a:r>
            <a:r>
              <a:rPr sz="2000" spc="-25">
                <a:latin typeface="Times New Roman"/>
                <a:cs typeface="Times New Roman"/>
              </a:rPr>
              <a:t>95)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7B50D5-C8C0-F4FD-D20B-2BACB2A15E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11</a:t>
            </a:fld>
            <a:endParaRPr lang="pl-PL"/>
          </a:p>
        </p:txBody>
      </p:sp>
      <p:pic>
        <p:nvPicPr>
          <p:cNvPr id="16" name="Dźwięk 15">
            <a:extLst>
              <a:ext uri="{FF2B5EF4-FFF2-40B4-BE49-F238E27FC236}">
                <a16:creationId xmlns:a16="http://schemas.microsoft.com/office/drawing/2014/main" id="{63DC3778-4511-C00D-D650-E047F7762F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22"/>
    </mc:Choice>
    <mc:Fallback>
      <p:transition spd="slow" advTm="38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90"/>
              </a:spcBef>
            </a:pPr>
            <a:r>
              <a:t>2.</a:t>
            </a:r>
            <a:r>
              <a:rPr spc="-55"/>
              <a:t> </a:t>
            </a:r>
            <a:r>
              <a:t>Partially</a:t>
            </a:r>
            <a:r>
              <a:rPr spc="-45"/>
              <a:t> </a:t>
            </a:r>
            <a:r>
              <a:t>Covert</a:t>
            </a:r>
            <a:r>
              <a:rPr spc="-50"/>
              <a:t> </a:t>
            </a:r>
            <a:r>
              <a:t>Implicatures</a:t>
            </a:r>
            <a:r>
              <a:rPr spc="-50"/>
              <a:t> </a:t>
            </a:r>
            <a:r>
              <a:rPr spc="-10"/>
              <a:t>(PCIs)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9759315" cy="16351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Giveaway</a:t>
            </a:r>
            <a:r>
              <a:rPr sz="2000" i="1" spc="-7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Smile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(3)</a:t>
            </a:r>
            <a:r>
              <a:rPr sz="2000">
                <a:latin typeface="Times New Roman"/>
                <a:cs typeface="Times New Roman"/>
              </a:rPr>
              <a:t>	Ann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plays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bridge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against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boss,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Peter.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boss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win.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Moreover,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wants </a:t>
            </a:r>
            <a:r>
              <a:rPr sz="2000">
                <a:latin typeface="Times New Roman"/>
                <a:cs typeface="Times New Roman"/>
              </a:rPr>
              <a:t>Peter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know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that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him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win,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does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blunt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about</a:t>
            </a:r>
            <a:r>
              <a:rPr sz="2000" spc="-25">
                <a:latin typeface="Times New Roman"/>
                <a:cs typeface="Times New Roman"/>
              </a:rPr>
              <a:t> her </a:t>
            </a:r>
            <a:r>
              <a:rPr sz="2000">
                <a:latin typeface="Times New Roman"/>
                <a:cs typeface="Times New Roman"/>
              </a:rPr>
              <a:t>plan.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achieve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adopts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communicative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strategy: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whenever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good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hand, </a:t>
            </a:r>
            <a:r>
              <a:rPr sz="2000" i="1">
                <a:latin typeface="Times New Roman"/>
                <a:cs typeface="Times New Roman"/>
              </a:rPr>
              <a:t>she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simulates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spontaneous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smile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of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pleasure</a:t>
            </a:r>
            <a:r>
              <a:rPr sz="2000">
                <a:latin typeface="Times New Roman"/>
                <a:cs typeface="Times New Roman"/>
              </a:rPr>
              <a:t>.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94-</a:t>
            </a:r>
            <a:r>
              <a:rPr sz="2000" spc="-25">
                <a:latin typeface="Times New Roman"/>
                <a:cs typeface="Times New Roman"/>
              </a:rPr>
              <a:t>95)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631744"/>
            <a:ext cx="35877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3.1 </a:t>
            </a: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3.2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2613457"/>
            <a:ext cx="247332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good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hand. </a:t>
            </a: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Peter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win.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100" y="3785108"/>
            <a:ext cx="6946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-10">
                <a:latin typeface="Times New Roman"/>
                <a:cs typeface="Times New Roman"/>
              </a:rPr>
              <a:t>(SM</a:t>
            </a:r>
            <a:r>
              <a:rPr sz="1950" spc="-15" baseline="-6410">
                <a:latin typeface="Times New Roman"/>
                <a:cs typeface="Times New Roman"/>
              </a:rPr>
              <a:t>1</a:t>
            </a:r>
            <a:r>
              <a:rPr sz="2000" spc="-1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3500" y="3719881"/>
            <a:ext cx="7324090" cy="14979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5"/>
              </a:spcBef>
            </a:pP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uttering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U</a:t>
            </a:r>
            <a:r>
              <a:rPr sz="2000">
                <a:latin typeface="Times New Roman"/>
                <a:cs typeface="Times New Roman"/>
              </a:rPr>
              <a:t>,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means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something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if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only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if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intends:</a:t>
            </a:r>
            <a:endParaRPr sz="2000">
              <a:latin typeface="Times New Roman"/>
              <a:cs typeface="Times New Roman"/>
            </a:endParaRPr>
          </a:p>
          <a:p>
            <a:pPr marL="38100" marR="487045">
              <a:lnSpc>
                <a:spcPct val="120000"/>
              </a:lnSpc>
              <a:spcBef>
                <a:spcPts val="25"/>
              </a:spcBef>
              <a:tabLst>
                <a:tab pos="494665" algn="l"/>
              </a:tabLst>
            </a:pPr>
            <a:r>
              <a:rPr sz="2000" spc="-20">
                <a:latin typeface="Times New Roman"/>
                <a:cs typeface="Times New Roman"/>
              </a:rPr>
              <a:t>(</a:t>
            </a:r>
            <a:r>
              <a:rPr sz="2000" i="1" spc="-20">
                <a:latin typeface="Times New Roman"/>
                <a:cs typeface="Times New Roman"/>
              </a:rPr>
              <a:t>i</a:t>
            </a:r>
            <a:r>
              <a:rPr sz="1950" spc="-30" baseline="-6410">
                <a:latin typeface="Times New Roman"/>
                <a:cs typeface="Times New Roman"/>
              </a:rPr>
              <a:t>1</a:t>
            </a:r>
            <a:r>
              <a:rPr sz="2000" spc="-20">
                <a:latin typeface="Times New Roman"/>
                <a:cs typeface="Times New Roman"/>
              </a:rPr>
              <a:t>)</a:t>
            </a:r>
            <a:r>
              <a:rPr sz="2000">
                <a:latin typeface="Times New Roman"/>
                <a:cs typeface="Times New Roman"/>
              </a:rPr>
              <a:t>	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produce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by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uttering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U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certain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response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R</a:t>
            </a:r>
            <a:r>
              <a:rPr sz="2000" i="1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part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 spc="-25">
                <a:latin typeface="Times New Roman"/>
                <a:cs typeface="Times New Roman"/>
              </a:rPr>
              <a:t>H</a:t>
            </a:r>
            <a:r>
              <a:rPr sz="2000" spc="-25">
                <a:latin typeface="Times New Roman"/>
                <a:cs typeface="Times New Roman"/>
              </a:rPr>
              <a:t>, </a:t>
            </a:r>
            <a:r>
              <a:rPr sz="2000" spc="-20">
                <a:latin typeface="Times New Roman"/>
                <a:cs typeface="Times New Roman"/>
              </a:rPr>
              <a:t>(</a:t>
            </a:r>
            <a:r>
              <a:rPr sz="2000" i="1" spc="-20">
                <a:latin typeface="Times New Roman"/>
                <a:cs typeface="Times New Roman"/>
              </a:rPr>
              <a:t>i</a:t>
            </a:r>
            <a:r>
              <a:rPr sz="1950" spc="-30" baseline="-6410">
                <a:latin typeface="Times New Roman"/>
                <a:cs typeface="Times New Roman"/>
              </a:rPr>
              <a:t>2</a:t>
            </a:r>
            <a:r>
              <a:rPr sz="2000" spc="-20">
                <a:latin typeface="Times New Roman"/>
                <a:cs typeface="Times New Roman"/>
              </a:rPr>
              <a:t>)</a:t>
            </a:r>
            <a:r>
              <a:rPr sz="2000">
                <a:latin typeface="Times New Roman"/>
                <a:cs typeface="Times New Roman"/>
              </a:rPr>
              <a:t>	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get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H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recognize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(</a:t>
            </a:r>
            <a:r>
              <a:rPr sz="2000" i="1" spc="-20">
                <a:latin typeface="Times New Roman"/>
                <a:cs typeface="Times New Roman"/>
              </a:rPr>
              <a:t>i</a:t>
            </a:r>
            <a:r>
              <a:rPr sz="1950" spc="-30" baseline="-6410">
                <a:latin typeface="Times New Roman"/>
                <a:cs typeface="Times New Roman"/>
              </a:rPr>
              <a:t>1</a:t>
            </a:r>
            <a:r>
              <a:rPr sz="2000" spc="-20">
                <a:latin typeface="Times New Roman"/>
                <a:cs typeface="Times New Roman"/>
              </a:rPr>
              <a:t>),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00"/>
              </a:spcBef>
              <a:tabLst>
                <a:tab pos="494665" algn="l"/>
              </a:tabLst>
            </a:pPr>
            <a:r>
              <a:rPr sz="2000" spc="-20">
                <a:latin typeface="Times New Roman"/>
                <a:cs typeface="Times New Roman"/>
              </a:rPr>
              <a:t>(</a:t>
            </a:r>
            <a:r>
              <a:rPr sz="2000" i="1" spc="-20">
                <a:latin typeface="Times New Roman"/>
                <a:cs typeface="Times New Roman"/>
              </a:rPr>
              <a:t>i</a:t>
            </a:r>
            <a:r>
              <a:rPr sz="1950" spc="-30" baseline="-6410">
                <a:latin typeface="Times New Roman"/>
                <a:cs typeface="Times New Roman"/>
              </a:rPr>
              <a:t>3</a:t>
            </a:r>
            <a:r>
              <a:rPr sz="2000" spc="-20">
                <a:latin typeface="Times New Roman"/>
                <a:cs typeface="Times New Roman"/>
              </a:rPr>
              <a:t>)</a:t>
            </a:r>
            <a:r>
              <a:rPr sz="2000">
                <a:latin typeface="Times New Roman"/>
                <a:cs typeface="Times New Roman"/>
              </a:rPr>
              <a:t>	that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fulfilment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</a:t>
            </a:r>
            <a:r>
              <a:rPr sz="2000" i="1">
                <a:latin typeface="Times New Roman"/>
                <a:cs typeface="Times New Roman"/>
              </a:rPr>
              <a:t>i</a:t>
            </a:r>
            <a:r>
              <a:rPr sz="1950" baseline="-6410">
                <a:latin typeface="Times New Roman"/>
                <a:cs typeface="Times New Roman"/>
              </a:rPr>
              <a:t>2</a:t>
            </a:r>
            <a:r>
              <a:rPr sz="2000">
                <a:latin typeface="Times New Roman"/>
                <a:cs typeface="Times New Roman"/>
              </a:rPr>
              <a:t>)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function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H</a:t>
            </a:r>
            <a:r>
              <a:rPr sz="2000">
                <a:latin typeface="Times New Roman"/>
                <a:cs typeface="Times New Roman"/>
              </a:rPr>
              <a:t>’s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reason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for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response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 spc="-25">
                <a:latin typeface="Times New Roman"/>
                <a:cs typeface="Times New Roman"/>
              </a:rPr>
              <a:t>R</a:t>
            </a:r>
            <a:r>
              <a:rPr sz="2000" spc="-25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DF9C03B5-57B7-485E-BC20-B71612268D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12</a:t>
            </a:fld>
            <a:endParaRPr lang="pl-PL"/>
          </a:p>
        </p:txBody>
      </p:sp>
      <p:pic>
        <p:nvPicPr>
          <p:cNvPr id="20" name="Dźwięk 19">
            <a:extLst>
              <a:ext uri="{FF2B5EF4-FFF2-40B4-BE49-F238E27FC236}">
                <a16:creationId xmlns:a16="http://schemas.microsoft.com/office/drawing/2014/main" id="{A5CC5285-C9D6-EF50-E262-7FAC97F9D1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64"/>
    </mc:Choice>
    <mc:Fallback>
      <p:transition spd="slow" advTm="28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90"/>
              </a:spcBef>
            </a:pPr>
            <a:r>
              <a:t>2.</a:t>
            </a:r>
            <a:r>
              <a:rPr spc="-55"/>
              <a:t> </a:t>
            </a:r>
            <a:r>
              <a:t>Partially</a:t>
            </a:r>
            <a:r>
              <a:rPr spc="-45"/>
              <a:t> </a:t>
            </a:r>
            <a:r>
              <a:t>Covert</a:t>
            </a:r>
            <a:r>
              <a:rPr spc="-50"/>
              <a:t> </a:t>
            </a:r>
            <a:r>
              <a:t>Implicatures</a:t>
            </a:r>
            <a:r>
              <a:rPr spc="-50"/>
              <a:t> </a:t>
            </a:r>
            <a:r>
              <a:rPr spc="-10"/>
              <a:t>(PCIs)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9759315" cy="16351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Giveaway</a:t>
            </a:r>
            <a:r>
              <a:rPr sz="2000" i="1" spc="-7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Smile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(3)</a:t>
            </a:r>
            <a:r>
              <a:rPr sz="2000">
                <a:latin typeface="Times New Roman"/>
                <a:cs typeface="Times New Roman"/>
              </a:rPr>
              <a:t>	Ann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plays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bridge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against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boss,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Peter.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boss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win.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Moreover,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wants </a:t>
            </a:r>
            <a:r>
              <a:rPr sz="2000">
                <a:latin typeface="Times New Roman"/>
                <a:cs typeface="Times New Roman"/>
              </a:rPr>
              <a:t>Peter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know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that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him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win,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does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blunt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about</a:t>
            </a:r>
            <a:r>
              <a:rPr sz="2000" spc="-25">
                <a:latin typeface="Times New Roman"/>
                <a:cs typeface="Times New Roman"/>
              </a:rPr>
              <a:t> her </a:t>
            </a:r>
            <a:r>
              <a:rPr sz="2000">
                <a:latin typeface="Times New Roman"/>
                <a:cs typeface="Times New Roman"/>
              </a:rPr>
              <a:t>plan.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achieve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adopts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communicative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strategy: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whenever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good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hand, </a:t>
            </a:r>
            <a:r>
              <a:rPr sz="2000" i="1">
                <a:latin typeface="Times New Roman"/>
                <a:cs typeface="Times New Roman"/>
              </a:rPr>
              <a:t>she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simulates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spontaneous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smile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of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pleasure</a:t>
            </a:r>
            <a:r>
              <a:rPr sz="2000">
                <a:latin typeface="Times New Roman"/>
                <a:cs typeface="Times New Roman"/>
              </a:rPr>
              <a:t>.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94-</a:t>
            </a:r>
            <a:r>
              <a:rPr sz="2000" spc="-25">
                <a:latin typeface="Times New Roman"/>
                <a:cs typeface="Times New Roman"/>
              </a:rPr>
              <a:t>95)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631744"/>
            <a:ext cx="35877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3.1 </a:t>
            </a: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3.2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2613457"/>
            <a:ext cx="247332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good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hand. </a:t>
            </a: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Peter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win.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400" y="3785108"/>
            <a:ext cx="68446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964565" algn="l"/>
              </a:tabLst>
            </a:pPr>
            <a:r>
              <a:rPr sz="2000" spc="-10">
                <a:latin typeface="Times New Roman"/>
                <a:cs typeface="Times New Roman"/>
              </a:rPr>
              <a:t>(SM</a:t>
            </a:r>
            <a:r>
              <a:rPr sz="1950" spc="-15" baseline="-6410">
                <a:latin typeface="Times New Roman"/>
                <a:cs typeface="Times New Roman"/>
              </a:rPr>
              <a:t>2</a:t>
            </a:r>
            <a:r>
              <a:rPr sz="2000" spc="-10">
                <a:latin typeface="Times New Roman"/>
                <a:cs typeface="Times New Roman"/>
              </a:rPr>
              <a:t>)</a:t>
            </a:r>
            <a:r>
              <a:rPr sz="2000">
                <a:latin typeface="Times New Roman"/>
                <a:cs typeface="Times New Roman"/>
              </a:rPr>
              <a:t>	In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uttering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U</a:t>
            </a:r>
            <a:r>
              <a:rPr sz="2000">
                <a:latin typeface="Times New Roman"/>
                <a:cs typeface="Times New Roman"/>
              </a:rPr>
              <a:t>,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means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something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if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only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if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intends: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3500" y="4091737"/>
            <a:ext cx="398145" cy="11258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2000" spc="-20">
                <a:latin typeface="Times New Roman"/>
                <a:cs typeface="Times New Roman"/>
              </a:rPr>
              <a:t>(</a:t>
            </a:r>
            <a:r>
              <a:rPr sz="2000" i="1" spc="-20">
                <a:latin typeface="Times New Roman"/>
                <a:cs typeface="Times New Roman"/>
              </a:rPr>
              <a:t>i</a:t>
            </a:r>
            <a:r>
              <a:rPr sz="1950" spc="-30" baseline="-6410">
                <a:latin typeface="Times New Roman"/>
                <a:cs typeface="Times New Roman"/>
              </a:rPr>
              <a:t>1</a:t>
            </a:r>
            <a:r>
              <a:rPr sz="2000" spc="-2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2000" spc="-20">
                <a:latin typeface="Times New Roman"/>
                <a:cs typeface="Times New Roman"/>
              </a:rPr>
              <a:t>(</a:t>
            </a:r>
            <a:r>
              <a:rPr sz="2000" i="1" spc="-20">
                <a:latin typeface="Times New Roman"/>
                <a:cs typeface="Times New Roman"/>
              </a:rPr>
              <a:t>i</a:t>
            </a:r>
            <a:r>
              <a:rPr sz="1950" spc="-30" baseline="-6410">
                <a:latin typeface="Times New Roman"/>
                <a:cs typeface="Times New Roman"/>
              </a:rPr>
              <a:t>2</a:t>
            </a:r>
            <a:r>
              <a:rPr sz="2000" spc="-2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05"/>
              </a:spcBef>
            </a:pPr>
            <a:r>
              <a:rPr sz="2000" spc="-20">
                <a:latin typeface="Times New Roman"/>
                <a:cs typeface="Times New Roman"/>
              </a:rPr>
              <a:t>(</a:t>
            </a:r>
            <a:r>
              <a:rPr sz="2000" i="1" spc="-20">
                <a:latin typeface="Times New Roman"/>
                <a:cs typeface="Times New Roman"/>
              </a:rPr>
              <a:t>i</a:t>
            </a:r>
            <a:r>
              <a:rPr sz="1950" spc="-30" baseline="-6410">
                <a:latin typeface="Times New Roman"/>
                <a:cs typeface="Times New Roman"/>
              </a:rPr>
              <a:t>3</a:t>
            </a:r>
            <a:r>
              <a:rPr sz="2000" spc="-2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4199" y="4091737"/>
            <a:ext cx="686689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87045">
              <a:lnSpc>
                <a:spcPct val="120000"/>
              </a:lnSpc>
              <a:spcBef>
                <a:spcPts val="100"/>
              </a:spcBef>
            </a:pP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produce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by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uttering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U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certain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response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R</a:t>
            </a:r>
            <a:r>
              <a:rPr sz="2000" i="1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part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 spc="-25">
                <a:latin typeface="Times New Roman"/>
                <a:cs typeface="Times New Roman"/>
              </a:rPr>
              <a:t>H</a:t>
            </a:r>
            <a:r>
              <a:rPr sz="2000" spc="-25">
                <a:latin typeface="Times New Roman"/>
                <a:cs typeface="Times New Roman"/>
              </a:rPr>
              <a:t>,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get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H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recognize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(</a:t>
            </a:r>
            <a:r>
              <a:rPr sz="2000" i="1" spc="-20">
                <a:latin typeface="Times New Roman"/>
                <a:cs typeface="Times New Roman"/>
              </a:rPr>
              <a:t>i</a:t>
            </a:r>
            <a:r>
              <a:rPr sz="1950" spc="-30" baseline="-6410">
                <a:latin typeface="Times New Roman"/>
                <a:cs typeface="Times New Roman"/>
              </a:rPr>
              <a:t>1</a:t>
            </a:r>
            <a:r>
              <a:rPr sz="2000" spc="-20">
                <a:latin typeface="Times New Roman"/>
                <a:cs typeface="Times New Roman"/>
              </a:rPr>
              <a:t>),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that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fulfilment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</a:t>
            </a:r>
            <a:r>
              <a:rPr sz="2000" i="1">
                <a:latin typeface="Times New Roman"/>
                <a:cs typeface="Times New Roman"/>
              </a:rPr>
              <a:t>i</a:t>
            </a:r>
            <a:r>
              <a:rPr sz="1950" baseline="-6410">
                <a:latin typeface="Times New Roman"/>
                <a:cs typeface="Times New Roman"/>
              </a:rPr>
              <a:t>2</a:t>
            </a:r>
            <a:r>
              <a:rPr sz="2000">
                <a:latin typeface="Times New Roman"/>
                <a:cs typeface="Times New Roman"/>
              </a:rPr>
              <a:t>)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function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H</a:t>
            </a:r>
            <a:r>
              <a:rPr sz="2000">
                <a:latin typeface="Times New Roman"/>
                <a:cs typeface="Times New Roman"/>
              </a:rPr>
              <a:t>’s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reason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for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response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 spc="-25">
                <a:latin typeface="Times New Roman"/>
                <a:cs typeface="Times New Roman"/>
              </a:rPr>
              <a:t>R</a:t>
            </a:r>
            <a:r>
              <a:rPr sz="2000" spc="-25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3800" y="5257291"/>
            <a:ext cx="43268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697865" algn="l"/>
              </a:tabLst>
            </a:pPr>
            <a:r>
              <a:rPr sz="2000" spc="-10">
                <a:latin typeface="Times New Roman"/>
                <a:cs typeface="Times New Roman"/>
              </a:rPr>
              <a:t>(</a:t>
            </a:r>
            <a:r>
              <a:rPr sz="2000" i="1" spc="-10">
                <a:latin typeface="Times New Roman"/>
                <a:cs typeface="Times New Roman"/>
              </a:rPr>
              <a:t>i</a:t>
            </a:r>
            <a:r>
              <a:rPr sz="1950" i="1" spc="-15" baseline="-6410">
                <a:latin typeface="Times New Roman"/>
                <a:cs typeface="Times New Roman"/>
              </a:rPr>
              <a:t>n</a:t>
            </a:r>
            <a:r>
              <a:rPr sz="1950" spc="-15" baseline="-6410">
                <a:latin typeface="Times New Roman"/>
                <a:cs typeface="Times New Roman"/>
              </a:rPr>
              <a:t>+1</a:t>
            </a:r>
            <a:r>
              <a:rPr sz="2000" spc="-10">
                <a:latin typeface="Times New Roman"/>
                <a:cs typeface="Times New Roman"/>
              </a:rPr>
              <a:t>)</a:t>
            </a:r>
            <a:r>
              <a:rPr sz="2000">
                <a:latin typeface="Times New Roman"/>
                <a:cs typeface="Times New Roman"/>
              </a:rPr>
              <a:t>	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get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H</a:t>
            </a:r>
            <a:r>
              <a:rPr sz="2000" i="1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recognize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</a:t>
            </a:r>
            <a:r>
              <a:rPr sz="2000" i="1">
                <a:latin typeface="Times New Roman"/>
                <a:cs typeface="Times New Roman"/>
              </a:rPr>
              <a:t>i</a:t>
            </a:r>
            <a:r>
              <a:rPr sz="1950" i="1" baseline="-6410">
                <a:latin typeface="Times New Roman"/>
                <a:cs typeface="Times New Roman"/>
              </a:rPr>
              <a:t>n</a:t>
            </a:r>
            <a:r>
              <a:rPr sz="2000">
                <a:latin typeface="Times New Roman"/>
                <a:cs typeface="Times New Roman"/>
              </a:rPr>
              <a:t>),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for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n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&gt;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3.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D4926B4F-6A89-0266-576F-61BD016ACE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13</a:t>
            </a:fld>
            <a:endParaRPr lang="pl-PL"/>
          </a:p>
        </p:txBody>
      </p:sp>
      <p:pic>
        <p:nvPicPr>
          <p:cNvPr id="22" name="Dźwięk 21">
            <a:extLst>
              <a:ext uri="{FF2B5EF4-FFF2-40B4-BE49-F238E27FC236}">
                <a16:creationId xmlns:a16="http://schemas.microsoft.com/office/drawing/2014/main" id="{A57D772C-DECA-479F-52D1-0F877BF74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49"/>
    </mc:Choice>
    <mc:Fallback>
      <p:transition spd="slow" advTm="25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90"/>
              </a:spcBef>
            </a:pPr>
            <a:r>
              <a:t>2.</a:t>
            </a:r>
            <a:r>
              <a:rPr spc="-55"/>
              <a:t> </a:t>
            </a:r>
            <a:r>
              <a:t>Partially</a:t>
            </a:r>
            <a:r>
              <a:rPr spc="-45"/>
              <a:t> </a:t>
            </a:r>
            <a:r>
              <a:t>Covert</a:t>
            </a:r>
            <a:r>
              <a:rPr spc="-50"/>
              <a:t> </a:t>
            </a:r>
            <a:r>
              <a:t>Implicatures</a:t>
            </a:r>
            <a:r>
              <a:rPr spc="-55"/>
              <a:t> </a:t>
            </a:r>
            <a:r>
              <a:rPr spc="-10"/>
              <a:t>(PCIs)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9759315" cy="16351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Giveaway</a:t>
            </a:r>
            <a:r>
              <a:rPr sz="2000" i="1" spc="-7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Smile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(3)</a:t>
            </a:r>
            <a:r>
              <a:rPr sz="2000">
                <a:latin typeface="Times New Roman"/>
                <a:cs typeface="Times New Roman"/>
              </a:rPr>
              <a:t>	Ann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plays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bridge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against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boss,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Peter.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boss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win.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Moreover,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wants </a:t>
            </a:r>
            <a:r>
              <a:rPr sz="2000">
                <a:latin typeface="Times New Roman"/>
                <a:cs typeface="Times New Roman"/>
              </a:rPr>
              <a:t>Peter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know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that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him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win,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does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blunt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about</a:t>
            </a:r>
            <a:r>
              <a:rPr sz="2000" spc="-25">
                <a:latin typeface="Times New Roman"/>
                <a:cs typeface="Times New Roman"/>
              </a:rPr>
              <a:t> her </a:t>
            </a:r>
            <a:r>
              <a:rPr sz="2000">
                <a:latin typeface="Times New Roman"/>
                <a:cs typeface="Times New Roman"/>
              </a:rPr>
              <a:t>plan.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achieve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adopts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communicative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strategy: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whenever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good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hand, </a:t>
            </a:r>
            <a:r>
              <a:rPr sz="2000" i="1">
                <a:latin typeface="Times New Roman"/>
                <a:cs typeface="Times New Roman"/>
              </a:rPr>
              <a:t>she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simulates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spontaneous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smile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of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pleasure</a:t>
            </a:r>
            <a:r>
              <a:rPr sz="2000">
                <a:latin typeface="Times New Roman"/>
                <a:cs typeface="Times New Roman"/>
              </a:rPr>
              <a:t>.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94-</a:t>
            </a:r>
            <a:r>
              <a:rPr sz="2000" spc="-25">
                <a:latin typeface="Times New Roman"/>
                <a:cs typeface="Times New Roman"/>
              </a:rPr>
              <a:t>95)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631744"/>
            <a:ext cx="35877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3.1 </a:t>
            </a: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3.2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2613457"/>
            <a:ext cx="247332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good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hand. </a:t>
            </a: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Peter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win.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785108"/>
            <a:ext cx="50545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0">
                <a:latin typeface="Times New Roman"/>
                <a:cs typeface="Times New Roman"/>
              </a:rPr>
              <a:t>(PC)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0" marR="146685">
              <a:lnSpc>
                <a:spcPct val="120500"/>
              </a:lnSpc>
              <a:spcBef>
                <a:spcPts val="110"/>
              </a:spcBef>
              <a:tabLst>
                <a:tab pos="570865" algn="l"/>
              </a:tabLst>
            </a:pPr>
            <a:r>
              <a:t>In</a:t>
            </a:r>
            <a:r>
              <a:rPr spc="-20"/>
              <a:t> </a:t>
            </a:r>
            <a:r>
              <a:t>uttering</a:t>
            </a:r>
            <a:r>
              <a:rPr spc="-20"/>
              <a:t> </a:t>
            </a:r>
            <a:r>
              <a:rPr i="1">
                <a:latin typeface="Times New Roman"/>
                <a:cs typeface="Times New Roman"/>
              </a:rPr>
              <a:t>U</a:t>
            </a:r>
            <a:r>
              <a:t>,</a:t>
            </a:r>
            <a:r>
              <a:rPr spc="-20"/>
              <a:t> </a:t>
            </a:r>
            <a:r>
              <a:rPr i="1">
                <a:latin typeface="Times New Roman"/>
                <a:cs typeface="Times New Roman"/>
              </a:rPr>
              <a:t>S</a:t>
            </a:r>
            <a:r>
              <a:rPr i="1" spc="-25">
                <a:latin typeface="Times New Roman"/>
                <a:cs typeface="Times New Roman"/>
              </a:rPr>
              <a:t> </a:t>
            </a:r>
            <a:r>
              <a:t>performs</a:t>
            </a:r>
            <a:r>
              <a:rPr spc="-20"/>
              <a:t> </a:t>
            </a:r>
            <a:r>
              <a:t>a</a:t>
            </a:r>
            <a:r>
              <a:rPr spc="-20"/>
              <a:t> </a:t>
            </a:r>
            <a:r>
              <a:t>partially</a:t>
            </a:r>
            <a:r>
              <a:rPr spc="-25"/>
              <a:t> </a:t>
            </a:r>
            <a:r>
              <a:t>covert</a:t>
            </a:r>
            <a:r>
              <a:rPr spc="-20"/>
              <a:t> </a:t>
            </a:r>
            <a:r>
              <a:t>act</a:t>
            </a:r>
            <a:r>
              <a:rPr spc="-20"/>
              <a:t> </a:t>
            </a:r>
            <a:r>
              <a:t>if</a:t>
            </a:r>
            <a:r>
              <a:rPr spc="-20"/>
              <a:t> </a:t>
            </a:r>
            <a:r>
              <a:t>and</a:t>
            </a:r>
            <a:r>
              <a:rPr spc="-25"/>
              <a:t> </a:t>
            </a:r>
            <a:r>
              <a:t>only</a:t>
            </a:r>
            <a:r>
              <a:rPr spc="-20"/>
              <a:t> </a:t>
            </a:r>
            <a:r>
              <a:t>if</a:t>
            </a:r>
            <a:r>
              <a:rPr spc="-20"/>
              <a:t> </a:t>
            </a:r>
            <a:r>
              <a:rPr i="1">
                <a:latin typeface="Times New Roman"/>
                <a:cs typeface="Times New Roman"/>
              </a:rPr>
              <a:t>S</a:t>
            </a:r>
            <a:r>
              <a:rPr i="1" spc="-25">
                <a:latin typeface="Times New Roman"/>
                <a:cs typeface="Times New Roman"/>
              </a:rPr>
              <a:t> </a:t>
            </a:r>
            <a:r>
              <a:rPr spc="-10"/>
              <a:t>intends: </a:t>
            </a:r>
            <a:r>
              <a:rPr spc="-20"/>
              <a:t>(</a:t>
            </a:r>
            <a:r>
              <a:rPr i="1" spc="-20">
                <a:latin typeface="Times New Roman"/>
                <a:cs typeface="Times New Roman"/>
              </a:rPr>
              <a:t>i</a:t>
            </a:r>
            <a:r>
              <a:rPr sz="1950" spc="-30" baseline="-6410"/>
              <a:t>1</a:t>
            </a:r>
            <a:r>
              <a:rPr sz="2000" spc="-20"/>
              <a:t>)</a:t>
            </a:r>
            <a:r>
              <a:rPr sz="2000"/>
              <a:t>	to</a:t>
            </a:r>
            <a:r>
              <a:rPr sz="2000" spc="-30"/>
              <a:t> </a:t>
            </a:r>
            <a:r>
              <a:rPr sz="2000"/>
              <a:t>produce</a:t>
            </a:r>
            <a:r>
              <a:rPr sz="2000" spc="-25"/>
              <a:t> </a:t>
            </a:r>
            <a:r>
              <a:rPr sz="2000"/>
              <a:t>by</a:t>
            </a:r>
            <a:r>
              <a:rPr sz="2000" spc="-25"/>
              <a:t> </a:t>
            </a:r>
            <a:r>
              <a:rPr sz="2000"/>
              <a:t>uttering</a:t>
            </a:r>
            <a:r>
              <a:rPr sz="2000" spc="-25"/>
              <a:t> </a:t>
            </a:r>
            <a:r>
              <a:rPr sz="2000" i="1">
                <a:latin typeface="Times New Roman"/>
                <a:cs typeface="Times New Roman"/>
              </a:rPr>
              <a:t>U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/>
              <a:t>a</a:t>
            </a:r>
            <a:r>
              <a:rPr sz="2000" spc="-25"/>
              <a:t> </a:t>
            </a:r>
            <a:r>
              <a:rPr sz="2000"/>
              <a:t>certain</a:t>
            </a:r>
            <a:r>
              <a:rPr sz="2000" spc="-30"/>
              <a:t> </a:t>
            </a:r>
            <a:r>
              <a:rPr sz="2000"/>
              <a:t>response</a:t>
            </a:r>
            <a:r>
              <a:rPr sz="2000" spc="-20"/>
              <a:t> </a:t>
            </a:r>
            <a:r>
              <a:rPr sz="2000" i="1">
                <a:latin typeface="Times New Roman"/>
                <a:cs typeface="Times New Roman"/>
              </a:rPr>
              <a:t>R</a:t>
            </a:r>
            <a:r>
              <a:rPr sz="2000" i="1" spc="-25">
                <a:latin typeface="Times New Roman"/>
                <a:cs typeface="Times New Roman"/>
              </a:rPr>
              <a:t> </a:t>
            </a:r>
            <a:r>
              <a:rPr sz="2000"/>
              <a:t>on</a:t>
            </a:r>
            <a:r>
              <a:rPr sz="2000" spc="-30"/>
              <a:t> </a:t>
            </a:r>
            <a:r>
              <a:rPr sz="2000"/>
              <a:t>the</a:t>
            </a:r>
            <a:r>
              <a:rPr sz="2000" spc="-25"/>
              <a:t> </a:t>
            </a:r>
            <a:r>
              <a:rPr sz="2000"/>
              <a:t>part</a:t>
            </a:r>
            <a:r>
              <a:rPr sz="2000" spc="-25"/>
              <a:t> </a:t>
            </a:r>
            <a:r>
              <a:rPr sz="2000"/>
              <a:t>of</a:t>
            </a:r>
            <a:r>
              <a:rPr sz="2000" spc="-30"/>
              <a:t> </a:t>
            </a:r>
            <a:r>
              <a:rPr sz="2000" i="1" spc="-25">
                <a:latin typeface="Times New Roman"/>
                <a:cs typeface="Times New Roman"/>
              </a:rPr>
              <a:t>H</a:t>
            </a:r>
            <a:r>
              <a:rPr sz="2000" spc="-25"/>
              <a:t>,</a:t>
            </a:r>
            <a:r>
              <a:rPr sz="2000" spc="500"/>
              <a:t> </a:t>
            </a:r>
            <a:r>
              <a:rPr sz="2000" spc="-20"/>
              <a:t>(</a:t>
            </a:r>
            <a:r>
              <a:rPr sz="2000" i="1" spc="-20">
                <a:latin typeface="Times New Roman"/>
                <a:cs typeface="Times New Roman"/>
              </a:rPr>
              <a:t>i</a:t>
            </a:r>
            <a:r>
              <a:rPr sz="1950" spc="-30" baseline="-6410"/>
              <a:t>2</a:t>
            </a:r>
            <a:r>
              <a:rPr sz="2000" spc="-20"/>
              <a:t>)</a:t>
            </a:r>
            <a:r>
              <a:rPr sz="2000"/>
              <a:t>	to</a:t>
            </a:r>
            <a:r>
              <a:rPr sz="2000" spc="-30"/>
              <a:t> </a:t>
            </a:r>
            <a:r>
              <a:rPr sz="2000"/>
              <a:t>get</a:t>
            </a:r>
            <a:r>
              <a:rPr sz="2000" spc="-25"/>
              <a:t> </a:t>
            </a:r>
            <a:r>
              <a:rPr sz="2000" i="1">
                <a:latin typeface="Times New Roman"/>
                <a:cs typeface="Times New Roman"/>
              </a:rPr>
              <a:t>H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/>
              <a:t>to</a:t>
            </a:r>
            <a:r>
              <a:rPr sz="2000" spc="-25"/>
              <a:t> </a:t>
            </a:r>
            <a:r>
              <a:rPr sz="2000"/>
              <a:t>recognize</a:t>
            </a:r>
            <a:r>
              <a:rPr sz="2000" spc="-25"/>
              <a:t> </a:t>
            </a:r>
            <a:r>
              <a:rPr sz="2000" spc="-20"/>
              <a:t>(</a:t>
            </a:r>
            <a:r>
              <a:rPr sz="2000" i="1" spc="-20">
                <a:latin typeface="Times New Roman"/>
                <a:cs typeface="Times New Roman"/>
              </a:rPr>
              <a:t>i</a:t>
            </a:r>
            <a:r>
              <a:rPr sz="1950" spc="-30" baseline="-6410"/>
              <a:t>1</a:t>
            </a:r>
            <a:r>
              <a:rPr sz="2000" spc="-20"/>
              <a:t>),</a:t>
            </a:r>
            <a:endParaRPr sz="2000">
              <a:latin typeface="Times New Roman"/>
              <a:cs typeface="Times New Roman"/>
            </a:endParaRPr>
          </a:p>
          <a:p>
            <a:pPr marL="38100" marR="30480" indent="76200">
              <a:lnSpc>
                <a:spcPct val="121000"/>
              </a:lnSpc>
              <a:tabLst>
                <a:tab pos="570865" algn="l"/>
              </a:tabLst>
            </a:pPr>
            <a:r>
              <a:rPr spc="-20"/>
              <a:t>(</a:t>
            </a:r>
            <a:r>
              <a:rPr i="1" spc="-20">
                <a:latin typeface="Times New Roman"/>
                <a:cs typeface="Times New Roman"/>
              </a:rPr>
              <a:t>i</a:t>
            </a:r>
            <a:r>
              <a:rPr sz="1950" spc="-30" baseline="-6410"/>
              <a:t>3</a:t>
            </a:r>
            <a:r>
              <a:rPr sz="2000" spc="-20"/>
              <a:t>)</a:t>
            </a:r>
            <a:r>
              <a:rPr sz="2000"/>
              <a:t>	that</a:t>
            </a:r>
            <a:r>
              <a:rPr sz="2000" spc="-30"/>
              <a:t> </a:t>
            </a:r>
            <a:r>
              <a:rPr sz="2000"/>
              <a:t>the</a:t>
            </a:r>
            <a:r>
              <a:rPr sz="2000" spc="-30"/>
              <a:t> </a:t>
            </a:r>
            <a:r>
              <a:rPr sz="2000"/>
              <a:t>fulfilment</a:t>
            </a:r>
            <a:r>
              <a:rPr sz="2000" spc="-25"/>
              <a:t> </a:t>
            </a:r>
            <a:r>
              <a:rPr sz="2000"/>
              <a:t>of</a:t>
            </a:r>
            <a:r>
              <a:rPr sz="2000" spc="-30"/>
              <a:t> </a:t>
            </a:r>
            <a:r>
              <a:rPr sz="2000"/>
              <a:t>(</a:t>
            </a:r>
            <a:r>
              <a:rPr sz="2000" i="1">
                <a:latin typeface="Times New Roman"/>
                <a:cs typeface="Times New Roman"/>
              </a:rPr>
              <a:t>i</a:t>
            </a:r>
            <a:r>
              <a:rPr sz="1950" baseline="-6410"/>
              <a:t>2</a:t>
            </a:r>
            <a:r>
              <a:rPr sz="2000"/>
              <a:t>)</a:t>
            </a:r>
            <a:r>
              <a:rPr sz="2000" spc="-25"/>
              <a:t> </a:t>
            </a:r>
            <a:r>
              <a:rPr sz="2000"/>
              <a:t>function</a:t>
            </a:r>
            <a:r>
              <a:rPr sz="2000" spc="-25"/>
              <a:t> </a:t>
            </a:r>
            <a:r>
              <a:rPr sz="2000"/>
              <a:t>as</a:t>
            </a:r>
            <a:r>
              <a:rPr sz="2000" spc="-25"/>
              <a:t> </a:t>
            </a:r>
            <a:r>
              <a:rPr sz="2000"/>
              <a:t>H’s</a:t>
            </a:r>
            <a:r>
              <a:rPr sz="2000" spc="-30"/>
              <a:t> </a:t>
            </a:r>
            <a:r>
              <a:rPr sz="2000"/>
              <a:t>reason</a:t>
            </a:r>
            <a:r>
              <a:rPr sz="2000" spc="-20"/>
              <a:t> </a:t>
            </a:r>
            <a:r>
              <a:rPr sz="2000"/>
              <a:t>for</a:t>
            </a:r>
            <a:r>
              <a:rPr sz="2000" spc="-30"/>
              <a:t> </a:t>
            </a:r>
            <a:r>
              <a:rPr sz="2000"/>
              <a:t>his</a:t>
            </a:r>
            <a:r>
              <a:rPr sz="2000" spc="-25"/>
              <a:t> </a:t>
            </a:r>
            <a:r>
              <a:rPr sz="2000"/>
              <a:t>response</a:t>
            </a:r>
            <a:r>
              <a:rPr sz="2000" spc="-30"/>
              <a:t> </a:t>
            </a:r>
            <a:r>
              <a:rPr sz="2000" i="1" spc="-25">
                <a:latin typeface="Times New Roman"/>
                <a:cs typeface="Times New Roman"/>
              </a:rPr>
              <a:t>R</a:t>
            </a:r>
            <a:r>
              <a:rPr sz="2000" spc="-25"/>
              <a:t>. </a:t>
            </a:r>
            <a:r>
              <a:rPr sz="2000"/>
              <a:t>(</a:t>
            </a:r>
            <a:r>
              <a:rPr sz="2000" i="1">
                <a:latin typeface="Times New Roman"/>
                <a:cs typeface="Times New Roman"/>
              </a:rPr>
              <a:t>i</a:t>
            </a:r>
            <a:r>
              <a:rPr sz="1950" baseline="-6410"/>
              <a:t>4</a:t>
            </a:r>
            <a:r>
              <a:rPr sz="2000"/>
              <a:t>’)</a:t>
            </a:r>
            <a:r>
              <a:rPr sz="2000" spc="450"/>
              <a:t> </a:t>
            </a:r>
            <a:r>
              <a:rPr sz="2000"/>
              <a:t>to</a:t>
            </a:r>
            <a:r>
              <a:rPr sz="2000" spc="-20"/>
              <a:t> </a:t>
            </a:r>
            <a:r>
              <a:rPr sz="2000"/>
              <a:t>get</a:t>
            </a:r>
            <a:r>
              <a:rPr sz="2000" spc="-20"/>
              <a:t> </a:t>
            </a:r>
            <a:r>
              <a:rPr sz="2000" i="1">
                <a:latin typeface="Times New Roman"/>
                <a:cs typeface="Times New Roman"/>
              </a:rPr>
              <a:t>H</a:t>
            </a:r>
            <a:r>
              <a:rPr sz="2000" i="1" spc="-15">
                <a:latin typeface="Times New Roman"/>
                <a:cs typeface="Times New Roman"/>
              </a:rPr>
              <a:t> </a:t>
            </a:r>
            <a:r>
              <a:rPr sz="2000"/>
              <a:t>not</a:t>
            </a:r>
            <a:r>
              <a:rPr sz="2000" spc="-20"/>
              <a:t> </a:t>
            </a:r>
            <a:r>
              <a:rPr sz="2000"/>
              <a:t>to</a:t>
            </a:r>
            <a:r>
              <a:rPr sz="2000" spc="-20"/>
              <a:t> </a:t>
            </a:r>
            <a:r>
              <a:rPr sz="2000"/>
              <a:t>recognize</a:t>
            </a:r>
            <a:r>
              <a:rPr sz="2000" spc="-20"/>
              <a:t> </a:t>
            </a:r>
            <a:r>
              <a:rPr sz="2000" spc="-10"/>
              <a:t>(</a:t>
            </a:r>
            <a:r>
              <a:rPr sz="2000" i="1" spc="-10">
                <a:latin typeface="Times New Roman"/>
                <a:cs typeface="Times New Roman"/>
              </a:rPr>
              <a:t>i</a:t>
            </a:r>
            <a:r>
              <a:rPr sz="1950" spc="-15" baseline="-6410"/>
              <a:t>2</a:t>
            </a:r>
            <a:r>
              <a:rPr sz="2000" spc="-10"/>
              <a:t>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100" y="5932728"/>
            <a:ext cx="7526655" cy="127254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65"/>
              </a:spcBef>
              <a:tabLst>
                <a:tab pos="494665" algn="l"/>
              </a:tabLst>
            </a:pPr>
            <a:r>
              <a:rPr sz="2000" spc="-25">
                <a:latin typeface="Times New Roman"/>
                <a:cs typeface="Times New Roman"/>
              </a:rPr>
              <a:t>[!]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i="1">
                <a:latin typeface="Times New Roman"/>
                <a:cs typeface="Times New Roman"/>
              </a:rPr>
              <a:t>S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intends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for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H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recognize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</a:t>
            </a:r>
            <a:r>
              <a:rPr sz="2000" i="1">
                <a:latin typeface="Times New Roman"/>
                <a:cs typeface="Times New Roman"/>
              </a:rPr>
              <a:t>i</a:t>
            </a:r>
            <a:r>
              <a:rPr sz="1950" baseline="-6410">
                <a:latin typeface="Times New Roman"/>
                <a:cs typeface="Times New Roman"/>
              </a:rPr>
              <a:t>1</a:t>
            </a:r>
            <a:r>
              <a:rPr sz="2000">
                <a:latin typeface="Times New Roman"/>
                <a:cs typeface="Times New Roman"/>
              </a:rPr>
              <a:t>)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without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recognizing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its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overt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nature.</a:t>
            </a:r>
            <a:endParaRPr sz="20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865"/>
              </a:spcBef>
            </a:pP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plausible</a:t>
            </a:r>
            <a:r>
              <a:rPr sz="20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FF0000"/>
                </a:solidFill>
                <a:latin typeface="Times New Roman"/>
                <a:cs typeface="Times New Roman"/>
              </a:rPr>
              <a:t>deniability</a:t>
            </a:r>
            <a:endParaRPr sz="20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885"/>
              </a:spcBef>
            </a:pPr>
            <a:r>
              <a:rPr sz="2000">
                <a:latin typeface="Times New Roman"/>
                <a:cs typeface="Times New Roman"/>
              </a:rPr>
              <a:t>cf.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Bach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Harnish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1979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Attardo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1999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covert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acts.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E4BF1C2-56FA-AACA-736F-722F747350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14</a:t>
            </a:fld>
            <a:endParaRPr lang="pl-PL"/>
          </a:p>
        </p:txBody>
      </p:sp>
      <p:pic>
        <p:nvPicPr>
          <p:cNvPr id="21" name="Dźwięk 20">
            <a:extLst>
              <a:ext uri="{FF2B5EF4-FFF2-40B4-BE49-F238E27FC236}">
                <a16:creationId xmlns:a16="http://schemas.microsoft.com/office/drawing/2014/main" id="{02B617EF-DAEB-7CA9-42A0-1A307890B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157"/>
    </mc:Choice>
    <mc:Fallback>
      <p:transition spd="slow" advTm="67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90"/>
              </a:spcBef>
            </a:pPr>
            <a:r>
              <a:t>2.</a:t>
            </a:r>
            <a:r>
              <a:rPr spc="-55"/>
              <a:t> </a:t>
            </a:r>
            <a:r>
              <a:t>Partially</a:t>
            </a:r>
            <a:r>
              <a:rPr spc="-45"/>
              <a:t> </a:t>
            </a:r>
            <a:r>
              <a:t>Covert</a:t>
            </a:r>
            <a:r>
              <a:rPr spc="-50"/>
              <a:t> </a:t>
            </a:r>
            <a:r>
              <a:t>Implicatures</a:t>
            </a:r>
            <a:r>
              <a:rPr spc="-50"/>
              <a:t> </a:t>
            </a:r>
            <a:r>
              <a:rPr spc="-10"/>
              <a:t>(PCIs)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9759315" cy="16351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Giveaway</a:t>
            </a:r>
            <a:r>
              <a:rPr sz="2000" i="1" spc="-7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Smile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(3)</a:t>
            </a:r>
            <a:r>
              <a:rPr sz="2000">
                <a:latin typeface="Times New Roman"/>
                <a:cs typeface="Times New Roman"/>
              </a:rPr>
              <a:t>	Ann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plays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bridge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against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boss,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Peter.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boss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win.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Moreover,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wants </a:t>
            </a:r>
            <a:r>
              <a:rPr sz="2000">
                <a:latin typeface="Times New Roman"/>
                <a:cs typeface="Times New Roman"/>
              </a:rPr>
              <a:t>Peter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know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that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him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win,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does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blunt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about</a:t>
            </a:r>
            <a:r>
              <a:rPr sz="2000" spc="-25">
                <a:latin typeface="Times New Roman"/>
                <a:cs typeface="Times New Roman"/>
              </a:rPr>
              <a:t> her </a:t>
            </a:r>
            <a:r>
              <a:rPr sz="2000">
                <a:latin typeface="Times New Roman"/>
                <a:cs typeface="Times New Roman"/>
              </a:rPr>
              <a:t>plan.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achieve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adopts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communicative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strategy: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whenever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good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hand, </a:t>
            </a:r>
            <a:r>
              <a:rPr sz="2000" i="1">
                <a:latin typeface="Times New Roman"/>
                <a:cs typeface="Times New Roman"/>
              </a:rPr>
              <a:t>she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simulates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spontaneous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smile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of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pleasure</a:t>
            </a:r>
            <a:r>
              <a:rPr sz="2000">
                <a:latin typeface="Times New Roman"/>
                <a:cs typeface="Times New Roman"/>
              </a:rPr>
              <a:t>.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94-</a:t>
            </a:r>
            <a:r>
              <a:rPr sz="2000" spc="-25">
                <a:latin typeface="Times New Roman"/>
                <a:cs typeface="Times New Roman"/>
              </a:rPr>
              <a:t>95)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5450" y="2718930"/>
          <a:ext cx="6176645" cy="64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R="22225" algn="ctr">
                        <a:lnSpc>
                          <a:spcPts val="2320"/>
                        </a:lnSpc>
                      </a:pPr>
                      <a:r>
                        <a:rPr sz="3000" i="1" spc="-30" baseline="4166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00" spc="-20">
                          <a:latin typeface="Times New Roman"/>
                          <a:cs typeface="Times New Roman"/>
                        </a:rPr>
                        <a:t>3.1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2175"/>
                        </a:lnSpc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Ann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good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hand.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2175"/>
                        </a:lnSpc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sz="2000" spc="-25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PCI;</a:t>
                      </a:r>
                      <a:r>
                        <a:rPr sz="2000" spc="-3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plausible</a:t>
                      </a:r>
                      <a:r>
                        <a:rPr sz="2000" spc="-3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deniability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R="22225" algn="ctr">
                        <a:lnSpc>
                          <a:spcPts val="2185"/>
                        </a:lnSpc>
                        <a:spcBef>
                          <a:spcPts val="265"/>
                        </a:spcBef>
                      </a:pPr>
                      <a:r>
                        <a:rPr sz="3000" i="1" spc="-30" baseline="4166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00" spc="-20">
                          <a:latin typeface="Times New Roman"/>
                          <a:cs typeface="Times New Roman"/>
                        </a:rPr>
                        <a:t>3.2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Ann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wants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Peter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win.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sz="2000" spc="-15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44500" y="3785108"/>
            <a:ext cx="50545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0">
                <a:latin typeface="Times New Roman"/>
                <a:cs typeface="Times New Roman"/>
              </a:rPr>
              <a:t>(PC)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300" marR="146685">
              <a:lnSpc>
                <a:spcPct val="120500"/>
              </a:lnSpc>
              <a:spcBef>
                <a:spcPts val="110"/>
              </a:spcBef>
              <a:tabLst>
                <a:tab pos="570865" algn="l"/>
              </a:tabLst>
            </a:pPr>
            <a:r>
              <a:t>In</a:t>
            </a:r>
            <a:r>
              <a:rPr spc="-20"/>
              <a:t> </a:t>
            </a:r>
            <a:r>
              <a:t>uttering</a:t>
            </a:r>
            <a:r>
              <a:rPr spc="-20"/>
              <a:t> </a:t>
            </a:r>
            <a:r>
              <a:rPr i="1">
                <a:latin typeface="Times New Roman"/>
                <a:cs typeface="Times New Roman"/>
              </a:rPr>
              <a:t>U</a:t>
            </a:r>
            <a:r>
              <a:t>,</a:t>
            </a:r>
            <a:r>
              <a:rPr spc="-20"/>
              <a:t> </a:t>
            </a:r>
            <a:r>
              <a:rPr i="1">
                <a:latin typeface="Times New Roman"/>
                <a:cs typeface="Times New Roman"/>
              </a:rPr>
              <a:t>S</a:t>
            </a:r>
            <a:r>
              <a:rPr i="1" spc="-25">
                <a:latin typeface="Times New Roman"/>
                <a:cs typeface="Times New Roman"/>
              </a:rPr>
              <a:t> </a:t>
            </a:r>
            <a:r>
              <a:t>performs</a:t>
            </a:r>
            <a:r>
              <a:rPr spc="-20"/>
              <a:t> </a:t>
            </a:r>
            <a:r>
              <a:t>a</a:t>
            </a:r>
            <a:r>
              <a:rPr spc="-20"/>
              <a:t> </a:t>
            </a:r>
            <a:r>
              <a:t>partially</a:t>
            </a:r>
            <a:r>
              <a:rPr spc="-25"/>
              <a:t> </a:t>
            </a:r>
            <a:r>
              <a:t>covert</a:t>
            </a:r>
            <a:r>
              <a:rPr spc="-20"/>
              <a:t> </a:t>
            </a:r>
            <a:r>
              <a:t>act</a:t>
            </a:r>
            <a:r>
              <a:rPr spc="-20"/>
              <a:t> </a:t>
            </a:r>
            <a:r>
              <a:t>if</a:t>
            </a:r>
            <a:r>
              <a:rPr spc="-20"/>
              <a:t> </a:t>
            </a:r>
            <a:r>
              <a:t>and</a:t>
            </a:r>
            <a:r>
              <a:rPr spc="-25"/>
              <a:t> </a:t>
            </a:r>
            <a:r>
              <a:t>only</a:t>
            </a:r>
            <a:r>
              <a:rPr spc="-20"/>
              <a:t> </a:t>
            </a:r>
            <a:r>
              <a:t>if</a:t>
            </a:r>
            <a:r>
              <a:rPr spc="-20"/>
              <a:t> </a:t>
            </a:r>
            <a:r>
              <a:rPr i="1">
                <a:latin typeface="Times New Roman"/>
                <a:cs typeface="Times New Roman"/>
              </a:rPr>
              <a:t>S</a:t>
            </a:r>
            <a:r>
              <a:rPr i="1" spc="-25">
                <a:latin typeface="Times New Roman"/>
                <a:cs typeface="Times New Roman"/>
              </a:rPr>
              <a:t> </a:t>
            </a:r>
            <a:r>
              <a:rPr spc="-10"/>
              <a:t>intends: </a:t>
            </a:r>
            <a:r>
              <a:rPr spc="-20"/>
              <a:t>(</a:t>
            </a:r>
            <a:r>
              <a:rPr i="1" spc="-20">
                <a:latin typeface="Times New Roman"/>
                <a:cs typeface="Times New Roman"/>
              </a:rPr>
              <a:t>i</a:t>
            </a:r>
            <a:r>
              <a:rPr sz="1950" spc="-30" baseline="-6410"/>
              <a:t>1</a:t>
            </a:r>
            <a:r>
              <a:rPr sz="2000" spc="-20"/>
              <a:t>)</a:t>
            </a:r>
            <a:r>
              <a:rPr sz="2000"/>
              <a:t>	to</a:t>
            </a:r>
            <a:r>
              <a:rPr sz="2000" spc="-30"/>
              <a:t> </a:t>
            </a:r>
            <a:r>
              <a:rPr sz="2000"/>
              <a:t>produce</a:t>
            </a:r>
            <a:r>
              <a:rPr sz="2000" spc="-25"/>
              <a:t> </a:t>
            </a:r>
            <a:r>
              <a:rPr sz="2000"/>
              <a:t>by</a:t>
            </a:r>
            <a:r>
              <a:rPr sz="2000" spc="-25"/>
              <a:t> </a:t>
            </a:r>
            <a:r>
              <a:rPr sz="2000"/>
              <a:t>uttering</a:t>
            </a:r>
            <a:r>
              <a:rPr sz="2000" spc="-25"/>
              <a:t> </a:t>
            </a:r>
            <a:r>
              <a:rPr sz="2000" i="1">
                <a:latin typeface="Times New Roman"/>
                <a:cs typeface="Times New Roman"/>
              </a:rPr>
              <a:t>U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/>
              <a:t>a</a:t>
            </a:r>
            <a:r>
              <a:rPr sz="2000" spc="-25"/>
              <a:t> </a:t>
            </a:r>
            <a:r>
              <a:rPr sz="2000"/>
              <a:t>certain</a:t>
            </a:r>
            <a:r>
              <a:rPr sz="2000" spc="-30"/>
              <a:t> </a:t>
            </a:r>
            <a:r>
              <a:rPr sz="2000"/>
              <a:t>response</a:t>
            </a:r>
            <a:r>
              <a:rPr sz="2000" spc="-20"/>
              <a:t> </a:t>
            </a:r>
            <a:r>
              <a:rPr sz="2000" i="1">
                <a:latin typeface="Times New Roman"/>
                <a:cs typeface="Times New Roman"/>
              </a:rPr>
              <a:t>R</a:t>
            </a:r>
            <a:r>
              <a:rPr sz="2000" i="1" spc="-25">
                <a:latin typeface="Times New Roman"/>
                <a:cs typeface="Times New Roman"/>
              </a:rPr>
              <a:t> </a:t>
            </a:r>
            <a:r>
              <a:rPr sz="2000"/>
              <a:t>on</a:t>
            </a:r>
            <a:r>
              <a:rPr sz="2000" spc="-30"/>
              <a:t> </a:t>
            </a:r>
            <a:r>
              <a:rPr sz="2000"/>
              <a:t>the</a:t>
            </a:r>
            <a:r>
              <a:rPr sz="2000" spc="-25"/>
              <a:t> </a:t>
            </a:r>
            <a:r>
              <a:rPr sz="2000"/>
              <a:t>part</a:t>
            </a:r>
            <a:r>
              <a:rPr sz="2000" spc="-25"/>
              <a:t> </a:t>
            </a:r>
            <a:r>
              <a:rPr sz="2000"/>
              <a:t>of</a:t>
            </a:r>
            <a:r>
              <a:rPr sz="2000" spc="-30"/>
              <a:t> </a:t>
            </a:r>
            <a:r>
              <a:rPr sz="2000" i="1" spc="-25">
                <a:latin typeface="Times New Roman"/>
                <a:cs typeface="Times New Roman"/>
              </a:rPr>
              <a:t>H</a:t>
            </a:r>
            <a:r>
              <a:rPr sz="2000" spc="-25"/>
              <a:t>,</a:t>
            </a:r>
            <a:r>
              <a:rPr sz="2000" spc="500"/>
              <a:t> </a:t>
            </a:r>
            <a:r>
              <a:rPr sz="2000" spc="-20"/>
              <a:t>(</a:t>
            </a:r>
            <a:r>
              <a:rPr sz="2000" i="1" spc="-20">
                <a:latin typeface="Times New Roman"/>
                <a:cs typeface="Times New Roman"/>
              </a:rPr>
              <a:t>i</a:t>
            </a:r>
            <a:r>
              <a:rPr sz="1950" spc="-30" baseline="-6410"/>
              <a:t>2</a:t>
            </a:r>
            <a:r>
              <a:rPr sz="2000" spc="-20"/>
              <a:t>)</a:t>
            </a:r>
            <a:r>
              <a:rPr sz="2000"/>
              <a:t>	to</a:t>
            </a:r>
            <a:r>
              <a:rPr sz="2000" spc="-30"/>
              <a:t> </a:t>
            </a:r>
            <a:r>
              <a:rPr sz="2000"/>
              <a:t>get</a:t>
            </a:r>
            <a:r>
              <a:rPr sz="2000" spc="-25"/>
              <a:t> </a:t>
            </a:r>
            <a:r>
              <a:rPr sz="2000" i="1">
                <a:latin typeface="Times New Roman"/>
                <a:cs typeface="Times New Roman"/>
              </a:rPr>
              <a:t>H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/>
              <a:t>to</a:t>
            </a:r>
            <a:r>
              <a:rPr sz="2000" spc="-25"/>
              <a:t> </a:t>
            </a:r>
            <a:r>
              <a:rPr sz="2000"/>
              <a:t>recognize</a:t>
            </a:r>
            <a:r>
              <a:rPr sz="2000" spc="-25"/>
              <a:t> </a:t>
            </a:r>
            <a:r>
              <a:rPr sz="2000" spc="-20"/>
              <a:t>(</a:t>
            </a:r>
            <a:r>
              <a:rPr sz="2000" i="1" spc="-20">
                <a:latin typeface="Times New Roman"/>
                <a:cs typeface="Times New Roman"/>
              </a:rPr>
              <a:t>i</a:t>
            </a:r>
            <a:r>
              <a:rPr sz="1950" spc="-30" baseline="-6410"/>
              <a:t>1</a:t>
            </a:r>
            <a:r>
              <a:rPr sz="2000" spc="-20"/>
              <a:t>),</a:t>
            </a:r>
            <a:endParaRPr sz="2000">
              <a:latin typeface="Times New Roman"/>
              <a:cs typeface="Times New Roman"/>
            </a:endParaRPr>
          </a:p>
          <a:p>
            <a:pPr marL="38100" marR="30480" indent="76200">
              <a:lnSpc>
                <a:spcPct val="121000"/>
              </a:lnSpc>
              <a:tabLst>
                <a:tab pos="570865" algn="l"/>
              </a:tabLst>
            </a:pPr>
            <a:r>
              <a:rPr spc="-20"/>
              <a:t>(</a:t>
            </a:r>
            <a:r>
              <a:rPr i="1" spc="-20">
                <a:latin typeface="Times New Roman"/>
                <a:cs typeface="Times New Roman"/>
              </a:rPr>
              <a:t>i</a:t>
            </a:r>
            <a:r>
              <a:rPr sz="1950" spc="-30" baseline="-6410"/>
              <a:t>3</a:t>
            </a:r>
            <a:r>
              <a:rPr sz="2000" spc="-20"/>
              <a:t>)</a:t>
            </a:r>
            <a:r>
              <a:rPr sz="2000"/>
              <a:t>	that</a:t>
            </a:r>
            <a:r>
              <a:rPr sz="2000" spc="-30"/>
              <a:t> </a:t>
            </a:r>
            <a:r>
              <a:rPr sz="2000"/>
              <a:t>the</a:t>
            </a:r>
            <a:r>
              <a:rPr sz="2000" spc="-30"/>
              <a:t> </a:t>
            </a:r>
            <a:r>
              <a:rPr sz="2000"/>
              <a:t>fulfilment</a:t>
            </a:r>
            <a:r>
              <a:rPr sz="2000" spc="-25"/>
              <a:t> </a:t>
            </a:r>
            <a:r>
              <a:rPr sz="2000"/>
              <a:t>of</a:t>
            </a:r>
            <a:r>
              <a:rPr sz="2000" spc="-30"/>
              <a:t> </a:t>
            </a:r>
            <a:r>
              <a:rPr sz="2000"/>
              <a:t>(</a:t>
            </a:r>
            <a:r>
              <a:rPr sz="2000" i="1">
                <a:latin typeface="Times New Roman"/>
                <a:cs typeface="Times New Roman"/>
              </a:rPr>
              <a:t>i</a:t>
            </a:r>
            <a:r>
              <a:rPr sz="1950" baseline="-6410"/>
              <a:t>2</a:t>
            </a:r>
            <a:r>
              <a:rPr sz="2000"/>
              <a:t>)</a:t>
            </a:r>
            <a:r>
              <a:rPr sz="2000" spc="-25"/>
              <a:t> </a:t>
            </a:r>
            <a:r>
              <a:rPr sz="2000"/>
              <a:t>function</a:t>
            </a:r>
            <a:r>
              <a:rPr sz="2000" spc="-25"/>
              <a:t> </a:t>
            </a:r>
            <a:r>
              <a:rPr sz="2000"/>
              <a:t>as</a:t>
            </a:r>
            <a:r>
              <a:rPr sz="2000" spc="-25"/>
              <a:t> </a:t>
            </a:r>
            <a:r>
              <a:rPr sz="2000"/>
              <a:t>H’s</a:t>
            </a:r>
            <a:r>
              <a:rPr sz="2000" spc="-30"/>
              <a:t> </a:t>
            </a:r>
            <a:r>
              <a:rPr sz="2000"/>
              <a:t>reason</a:t>
            </a:r>
            <a:r>
              <a:rPr sz="2000" spc="-20"/>
              <a:t> </a:t>
            </a:r>
            <a:r>
              <a:rPr sz="2000"/>
              <a:t>for</a:t>
            </a:r>
            <a:r>
              <a:rPr sz="2000" spc="-30"/>
              <a:t> </a:t>
            </a:r>
            <a:r>
              <a:rPr sz="2000"/>
              <a:t>his</a:t>
            </a:r>
            <a:r>
              <a:rPr sz="2000" spc="-25"/>
              <a:t> </a:t>
            </a:r>
            <a:r>
              <a:rPr sz="2000"/>
              <a:t>response</a:t>
            </a:r>
            <a:r>
              <a:rPr sz="2000" spc="-30"/>
              <a:t> </a:t>
            </a:r>
            <a:r>
              <a:rPr sz="2000" i="1" spc="-25">
                <a:latin typeface="Times New Roman"/>
                <a:cs typeface="Times New Roman"/>
              </a:rPr>
              <a:t>R</a:t>
            </a:r>
            <a:r>
              <a:rPr sz="2000" spc="-25"/>
              <a:t>. </a:t>
            </a:r>
            <a:r>
              <a:rPr sz="2000"/>
              <a:t>(</a:t>
            </a:r>
            <a:r>
              <a:rPr sz="2000" i="1">
                <a:latin typeface="Times New Roman"/>
                <a:cs typeface="Times New Roman"/>
              </a:rPr>
              <a:t>i</a:t>
            </a:r>
            <a:r>
              <a:rPr sz="1950" baseline="-6410"/>
              <a:t>4</a:t>
            </a:r>
            <a:r>
              <a:rPr sz="2000"/>
              <a:t>’)</a:t>
            </a:r>
            <a:r>
              <a:rPr sz="2000" spc="450"/>
              <a:t> </a:t>
            </a:r>
            <a:r>
              <a:rPr sz="2000"/>
              <a:t>to</a:t>
            </a:r>
            <a:r>
              <a:rPr sz="2000" spc="-20"/>
              <a:t> </a:t>
            </a:r>
            <a:r>
              <a:rPr sz="2000"/>
              <a:t>get</a:t>
            </a:r>
            <a:r>
              <a:rPr sz="2000" spc="-20"/>
              <a:t> </a:t>
            </a:r>
            <a:r>
              <a:rPr sz="2000" i="1">
                <a:latin typeface="Times New Roman"/>
                <a:cs typeface="Times New Roman"/>
              </a:rPr>
              <a:t>H</a:t>
            </a:r>
            <a:r>
              <a:rPr sz="2000" i="1" spc="-15">
                <a:latin typeface="Times New Roman"/>
                <a:cs typeface="Times New Roman"/>
              </a:rPr>
              <a:t> </a:t>
            </a:r>
            <a:r>
              <a:rPr sz="2000"/>
              <a:t>not</a:t>
            </a:r>
            <a:r>
              <a:rPr sz="2000" spc="-20"/>
              <a:t> </a:t>
            </a:r>
            <a:r>
              <a:rPr sz="2000"/>
              <a:t>to</a:t>
            </a:r>
            <a:r>
              <a:rPr sz="2000" spc="-20"/>
              <a:t> </a:t>
            </a:r>
            <a:r>
              <a:rPr sz="2000"/>
              <a:t>recognize</a:t>
            </a:r>
            <a:r>
              <a:rPr sz="2000" spc="-20"/>
              <a:t> </a:t>
            </a:r>
            <a:r>
              <a:rPr sz="2000" spc="-10"/>
              <a:t>(</a:t>
            </a:r>
            <a:r>
              <a:rPr sz="2000" i="1" spc="-10">
                <a:latin typeface="Times New Roman"/>
                <a:cs typeface="Times New Roman"/>
              </a:rPr>
              <a:t>i</a:t>
            </a:r>
            <a:r>
              <a:rPr sz="1950" spc="-15" baseline="-6410"/>
              <a:t>2</a:t>
            </a:r>
            <a:r>
              <a:rPr sz="2000" spc="-10"/>
              <a:t>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100" y="5752896"/>
            <a:ext cx="5989320" cy="10560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5"/>
              </a:spcBef>
            </a:pPr>
            <a:r>
              <a:rPr sz="2000">
                <a:latin typeface="Times New Roman"/>
                <a:cs typeface="Times New Roman"/>
              </a:rPr>
              <a:t>Peter’s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reasoning:</a:t>
            </a:r>
            <a:endParaRPr sz="2000">
              <a:latin typeface="Times New Roman"/>
              <a:cs typeface="Times New Roman"/>
            </a:endParaRPr>
          </a:p>
          <a:p>
            <a:pPr marL="588010" indent="-422909">
              <a:lnSpc>
                <a:spcPts val="2350"/>
              </a:lnSpc>
              <a:spcBef>
                <a:spcPts val="505"/>
              </a:spcBef>
              <a:buAutoNum type="alphaLcParenBoth"/>
              <a:tabLst>
                <a:tab pos="588010" algn="l"/>
              </a:tabLst>
            </a:pPr>
            <a:r>
              <a:rPr sz="2000">
                <a:latin typeface="Times New Roman"/>
                <a:cs typeface="Times New Roman"/>
              </a:rPr>
              <a:t>Ann’s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smile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intended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make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believe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that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p</a:t>
            </a:r>
            <a:r>
              <a:rPr sz="1950" spc="-15" baseline="-6410">
                <a:latin typeface="Times New Roman"/>
                <a:cs typeface="Times New Roman"/>
              </a:rPr>
              <a:t>3.1</a:t>
            </a:r>
            <a:r>
              <a:rPr sz="2000" spc="-1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588010" indent="-422909">
              <a:lnSpc>
                <a:spcPts val="2350"/>
              </a:lnSpc>
              <a:buAutoNum type="alphaLcParenBoth"/>
              <a:tabLst>
                <a:tab pos="588010" algn="l"/>
              </a:tabLst>
            </a:pPr>
            <a:r>
              <a:rPr sz="2000">
                <a:latin typeface="Times New Roman"/>
                <a:cs typeface="Times New Roman"/>
              </a:rPr>
              <a:t>therefore,</a:t>
            </a:r>
            <a:r>
              <a:rPr sz="2000" spc="-80">
                <a:latin typeface="Times New Roman"/>
                <a:cs typeface="Times New Roman"/>
              </a:rPr>
              <a:t> </a:t>
            </a:r>
            <a:r>
              <a:rPr sz="2000" i="1" spc="-20">
                <a:latin typeface="Times New Roman"/>
                <a:cs typeface="Times New Roman"/>
              </a:rPr>
              <a:t>p</a:t>
            </a:r>
            <a:r>
              <a:rPr sz="1950" spc="-30" baseline="-6410">
                <a:latin typeface="Times New Roman"/>
                <a:cs typeface="Times New Roman"/>
              </a:rPr>
              <a:t>3.2</a:t>
            </a:r>
            <a:r>
              <a:rPr sz="2000" spc="-2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3A59C337-5D55-2BF5-47AD-A5B319F113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15</a:t>
            </a:fld>
            <a:endParaRPr lang="pl-PL"/>
          </a:p>
        </p:txBody>
      </p:sp>
      <p:pic>
        <p:nvPicPr>
          <p:cNvPr id="20" name="Dźwięk 19">
            <a:extLst>
              <a:ext uri="{FF2B5EF4-FFF2-40B4-BE49-F238E27FC236}">
                <a16:creationId xmlns:a16="http://schemas.microsoft.com/office/drawing/2014/main" id="{6DC84C17-F484-FFA3-E53B-033FC7F08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16"/>
    </mc:Choice>
    <mc:Fallback>
      <p:transition spd="slow" advTm="18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90"/>
              </a:spcBef>
            </a:pPr>
            <a:r>
              <a:t>2.</a:t>
            </a:r>
            <a:r>
              <a:rPr spc="-55"/>
              <a:t> </a:t>
            </a:r>
            <a:r>
              <a:t>Partially</a:t>
            </a:r>
            <a:r>
              <a:rPr spc="-45"/>
              <a:t> </a:t>
            </a:r>
            <a:r>
              <a:t>Covert</a:t>
            </a:r>
            <a:r>
              <a:rPr spc="-50"/>
              <a:t> </a:t>
            </a:r>
            <a:r>
              <a:t>Implicatures</a:t>
            </a:r>
            <a:r>
              <a:rPr spc="-50"/>
              <a:t> </a:t>
            </a:r>
            <a:r>
              <a:rPr spc="-10"/>
              <a:t>(PCIs)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9377045" cy="13423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Fake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One-</a:t>
            </a:r>
            <a:r>
              <a:rPr sz="2000" i="1">
                <a:latin typeface="Times New Roman"/>
                <a:cs typeface="Times New Roman"/>
              </a:rPr>
              <a:t>Way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Mirror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48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(4)</a:t>
            </a:r>
            <a:r>
              <a:rPr sz="2000">
                <a:latin typeface="Times New Roman"/>
                <a:cs typeface="Times New Roman"/>
              </a:rPr>
              <a:t>	Sally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Harry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seated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bench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notice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John</a:t>
            </a:r>
            <a:r>
              <a:rPr sz="2000" i="1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alighting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from</a:t>
            </a:r>
            <a:r>
              <a:rPr sz="2000" i="1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bus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across</a:t>
            </a:r>
            <a:endParaRPr sz="2000">
              <a:latin typeface="Times New Roman"/>
              <a:cs typeface="Times New Roman"/>
            </a:endParaRPr>
          </a:p>
          <a:p>
            <a:pPr marL="469900" marR="5080">
              <a:lnSpc>
                <a:spcPts val="2300"/>
              </a:lnSpc>
              <a:spcBef>
                <a:spcPts val="110"/>
              </a:spcBef>
            </a:pPr>
            <a:r>
              <a:rPr sz="2000" i="1">
                <a:latin typeface="Times New Roman"/>
                <a:cs typeface="Times New Roman"/>
              </a:rPr>
              <a:t>the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street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(→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000">
                <a:latin typeface="Times New Roman"/>
                <a:cs typeface="Times New Roman"/>
              </a:rPr>
              <a:t>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framed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glass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pane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separates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them,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which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Harry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mistakenly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believes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one-</a:t>
            </a:r>
            <a:r>
              <a:rPr sz="2000">
                <a:latin typeface="Times New Roman"/>
                <a:cs typeface="Times New Roman"/>
              </a:rPr>
              <a:t>way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mirror.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(Witek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2024)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556" y="2497632"/>
            <a:ext cx="942340" cy="14979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42545" algn="r">
              <a:lnSpc>
                <a:spcPct val="100000"/>
              </a:lnSpc>
              <a:spcBef>
                <a:spcPts val="605"/>
              </a:spcBef>
              <a:tabLst>
                <a:tab pos="702310" algn="l"/>
              </a:tabLst>
            </a:pPr>
            <a:r>
              <a:rPr sz="2000" spc="-25">
                <a:latin typeface="Times New Roman"/>
                <a:cs typeface="Times New Roman"/>
              </a:rPr>
              <a:t>(5)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R="35560" algn="r">
              <a:lnSpc>
                <a:spcPct val="100000"/>
              </a:lnSpc>
              <a:spcBef>
                <a:spcPts val="505"/>
              </a:spcBef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  <a:p>
            <a:pPr marR="42545" algn="r">
              <a:lnSpc>
                <a:spcPct val="100000"/>
              </a:lnSpc>
              <a:spcBef>
                <a:spcPts val="500"/>
              </a:spcBef>
            </a:pPr>
            <a:r>
              <a:rPr sz="2000" spc="-25">
                <a:latin typeface="Times New Roman"/>
                <a:cs typeface="Times New Roman"/>
              </a:rPr>
              <a:t>c.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2000" spc="-50"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300" y="2497632"/>
            <a:ext cx="3077845" cy="3342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170" marR="685800" algn="ctr">
              <a:lnSpc>
                <a:spcPct val="121000"/>
              </a:lnSpc>
              <a:spcBef>
                <a:spcPts val="100"/>
              </a:spcBef>
              <a:tabLst>
                <a:tab pos="1117600" algn="l"/>
                <a:tab pos="1392555" algn="l"/>
                <a:tab pos="1442720" algn="l"/>
                <a:tab pos="1717039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1950" i="1" spc="-37" baseline="-6410">
                <a:latin typeface="Times New Roman"/>
                <a:cs typeface="Times New Roman"/>
              </a:rPr>
              <a:t>S</a:t>
            </a:r>
            <a:r>
              <a:rPr sz="2000" i="1" spc="-25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	</a:t>
            </a: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1950" i="1" spc="-37" baseline="-6410">
                <a:latin typeface="Times New Roman"/>
                <a:cs typeface="Times New Roman"/>
              </a:rPr>
              <a:t>H</a:t>
            </a:r>
            <a:r>
              <a:rPr sz="2000" i="1" spc="-25">
                <a:latin typeface="Times New Roman"/>
                <a:cs typeface="Times New Roman"/>
              </a:rPr>
              <a:t>E 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20">
                <a:latin typeface="Times New Roman"/>
                <a:cs typeface="Times New Roman"/>
              </a:rPr>
              <a:t>B</a:t>
            </a:r>
            <a:r>
              <a:rPr sz="1950" i="1" spc="-30" baseline="-6410">
                <a:latin typeface="Times New Roman"/>
                <a:cs typeface="Times New Roman"/>
              </a:rPr>
              <a:t>H</a:t>
            </a:r>
            <a:r>
              <a:rPr sz="2000" i="1" spc="-20">
                <a:latin typeface="Times New Roman"/>
                <a:cs typeface="Times New Roman"/>
              </a:rPr>
              <a:t>B</a:t>
            </a:r>
            <a:r>
              <a:rPr sz="1950" i="1" spc="-30" baseline="-6410">
                <a:latin typeface="Times New Roman"/>
                <a:cs typeface="Times New Roman"/>
              </a:rPr>
              <a:t>S</a:t>
            </a:r>
            <a:r>
              <a:rPr sz="2000" i="1" spc="-2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R="87630" algn="ctr">
              <a:lnSpc>
                <a:spcPct val="100000"/>
              </a:lnSpc>
              <a:spcBef>
                <a:spcPts val="505"/>
              </a:spcBef>
              <a:tabLst>
                <a:tab pos="1031875" algn="l"/>
                <a:tab pos="1356360" algn="l"/>
              </a:tabLst>
            </a:pP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R="88900" algn="ctr">
              <a:lnSpc>
                <a:spcPct val="100000"/>
              </a:lnSpc>
              <a:spcBef>
                <a:spcPts val="480"/>
              </a:spcBef>
              <a:tabLst>
                <a:tab pos="1176655" algn="l"/>
              </a:tabLst>
            </a:pPr>
            <a:r>
              <a:rPr sz="2000" i="1" spc="-50">
                <a:latin typeface="Times New Roman"/>
                <a:cs typeface="Times New Roman"/>
              </a:rPr>
              <a:t>…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2000">
              <a:latin typeface="Times New Roman"/>
              <a:cs typeface="Times New Roman"/>
            </a:endParaRPr>
          </a:p>
          <a:p>
            <a:pPr marL="820419" marR="462915" indent="255904">
              <a:lnSpc>
                <a:spcPct val="121000"/>
              </a:lnSpc>
              <a:spcBef>
                <a:spcPts val="5"/>
              </a:spcBef>
              <a:tabLst>
                <a:tab pos="1597025" algn="l"/>
                <a:tab pos="1921510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1950" i="1" spc="-37" baseline="-6410">
                <a:latin typeface="Times New Roman"/>
                <a:cs typeface="Times New Roman"/>
              </a:rPr>
              <a:t>S</a:t>
            </a:r>
            <a:r>
              <a:rPr sz="2000" i="1" spc="-25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1950" i="1" spc="-37" baseline="-6410">
                <a:latin typeface="Times New Roman"/>
                <a:cs typeface="Times New Roman"/>
              </a:rPr>
              <a:t>H</a:t>
            </a:r>
            <a:r>
              <a:rPr sz="2000" i="1" spc="-25">
                <a:latin typeface="Times New Roman"/>
                <a:cs typeface="Times New Roman"/>
              </a:rPr>
              <a:t>E 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36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&amp;	</a:t>
            </a:r>
            <a:r>
              <a:rPr sz="2000" i="1" spc="-35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50800" marR="43180" indent="540385">
              <a:lnSpc>
                <a:spcPct val="121000"/>
              </a:lnSpc>
              <a:tabLst>
                <a:tab pos="1623060" algn="l"/>
                <a:tab pos="1947545" algn="l"/>
              </a:tabLst>
            </a:pP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~B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sz="2000" i="1">
                <a:latin typeface="Times New Roman"/>
                <a:cs typeface="Times New Roman"/>
              </a:rPr>
              <a:t>B</a:t>
            </a:r>
            <a:r>
              <a:rPr sz="1950" i="1" baseline="-6410">
                <a:latin typeface="Times New Roman"/>
                <a:cs typeface="Times New Roman"/>
              </a:rPr>
              <a:t>S</a:t>
            </a:r>
            <a:r>
              <a:rPr sz="1950" i="1" spc="-37" baseline="-641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~B</a:t>
            </a:r>
            <a:r>
              <a:rPr sz="1950" i="1" baseline="-6410">
                <a:latin typeface="Times New Roman"/>
                <a:cs typeface="Times New Roman"/>
              </a:rPr>
              <a:t>H</a:t>
            </a:r>
            <a:r>
              <a:rPr sz="1950" i="1" spc="217" baseline="-6410">
                <a:latin typeface="Times New Roman"/>
                <a:cs typeface="Times New Roman"/>
              </a:rPr>
              <a:t> </a:t>
            </a:r>
            <a:r>
              <a:rPr sz="2000" i="1" spc="-20">
                <a:latin typeface="Times New Roman"/>
                <a:cs typeface="Times New Roman"/>
              </a:rPr>
              <a:t>B</a:t>
            </a:r>
            <a:r>
              <a:rPr sz="1950" i="1" spc="-30" baseline="-6410">
                <a:latin typeface="Times New Roman"/>
                <a:cs typeface="Times New Roman"/>
              </a:rPr>
              <a:t>S</a:t>
            </a:r>
            <a:r>
              <a:rPr sz="2000" i="1" spc="-20">
                <a:latin typeface="Times New Roman"/>
                <a:cs typeface="Times New Roman"/>
              </a:rPr>
              <a:t>B</a:t>
            </a:r>
            <a:r>
              <a:rPr sz="1950" i="1" spc="-30" baseline="-6410">
                <a:latin typeface="Times New Roman"/>
                <a:cs typeface="Times New Roman"/>
              </a:rPr>
              <a:t>H</a:t>
            </a:r>
            <a:r>
              <a:rPr sz="2000" i="1" spc="-2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9007" y="2497632"/>
            <a:ext cx="2348230" cy="7632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000">
                <a:latin typeface="Times New Roman"/>
                <a:cs typeface="Times New Roman"/>
              </a:rPr>
              <a:t>(Stalnaker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2002,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2014;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cf.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Geurts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2019)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556" y="4338624"/>
            <a:ext cx="923925" cy="15011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12065" algn="r">
              <a:lnSpc>
                <a:spcPct val="100000"/>
              </a:lnSpc>
              <a:spcBef>
                <a:spcPts val="605"/>
              </a:spcBef>
              <a:tabLst>
                <a:tab pos="714375" algn="l"/>
              </a:tabLst>
            </a:pPr>
            <a:r>
              <a:rPr sz="2000" spc="-25">
                <a:latin typeface="Times New Roman"/>
                <a:cs typeface="Times New Roman"/>
              </a:rPr>
              <a:t>(6)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  <a:p>
            <a:pPr marR="12065" algn="r">
              <a:lnSpc>
                <a:spcPct val="100000"/>
              </a:lnSpc>
              <a:spcBef>
                <a:spcPts val="500"/>
              </a:spcBef>
            </a:pPr>
            <a:r>
              <a:rPr sz="2000" spc="-25">
                <a:latin typeface="Times New Roman"/>
                <a:cs typeface="Times New Roman"/>
              </a:rPr>
              <a:t>c.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2000" spc="-25">
                <a:latin typeface="Times New Roman"/>
                <a:cs typeface="Times New Roman"/>
              </a:rPr>
              <a:t>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78693" y="5141467"/>
            <a:ext cx="20637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because</a:t>
            </a:r>
            <a:r>
              <a:rPr sz="2000" spc="-6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baseline="-641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1950" i="1" spc="-44" baseline="-64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~B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5B34ED2-2E48-C054-5598-3A35D7FA7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16</a:t>
            </a:fld>
            <a:endParaRPr lang="pl-PL"/>
          </a:p>
        </p:txBody>
      </p:sp>
      <p:pic>
        <p:nvPicPr>
          <p:cNvPr id="21" name="Dźwięk 20">
            <a:extLst>
              <a:ext uri="{FF2B5EF4-FFF2-40B4-BE49-F238E27FC236}">
                <a16:creationId xmlns:a16="http://schemas.microsoft.com/office/drawing/2014/main" id="{AB1C9634-00D8-4E6D-FC08-A5886CF69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610"/>
    </mc:Choice>
    <mc:Fallback>
      <p:transition spd="slow" advTm="93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90"/>
              </a:spcBef>
            </a:pPr>
            <a:r>
              <a:t>2.</a:t>
            </a:r>
            <a:r>
              <a:rPr spc="-55"/>
              <a:t> </a:t>
            </a:r>
            <a:r>
              <a:t>Partially</a:t>
            </a:r>
            <a:r>
              <a:rPr spc="-45"/>
              <a:t> </a:t>
            </a:r>
            <a:r>
              <a:t>Covert</a:t>
            </a:r>
            <a:r>
              <a:rPr spc="-50"/>
              <a:t> </a:t>
            </a:r>
            <a:r>
              <a:t>Implicatures</a:t>
            </a:r>
            <a:r>
              <a:rPr spc="-50"/>
              <a:t> </a:t>
            </a:r>
            <a:r>
              <a:rPr spc="-10"/>
              <a:t>(PCIs)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9377045" cy="13423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Fake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One-</a:t>
            </a:r>
            <a:r>
              <a:rPr sz="2000" i="1">
                <a:latin typeface="Times New Roman"/>
                <a:cs typeface="Times New Roman"/>
              </a:rPr>
              <a:t>Way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Mirror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48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(4)</a:t>
            </a:r>
            <a:r>
              <a:rPr sz="2000">
                <a:latin typeface="Times New Roman"/>
                <a:cs typeface="Times New Roman"/>
              </a:rPr>
              <a:t>	Sally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Harry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seated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bench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notice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John</a:t>
            </a:r>
            <a:r>
              <a:rPr sz="2000" i="1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alighting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from</a:t>
            </a:r>
            <a:r>
              <a:rPr sz="2000" i="1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bus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across</a:t>
            </a:r>
            <a:endParaRPr sz="2000">
              <a:latin typeface="Times New Roman"/>
              <a:cs typeface="Times New Roman"/>
            </a:endParaRPr>
          </a:p>
          <a:p>
            <a:pPr marL="469900" marR="5080">
              <a:lnSpc>
                <a:spcPts val="2300"/>
              </a:lnSpc>
              <a:spcBef>
                <a:spcPts val="110"/>
              </a:spcBef>
            </a:pPr>
            <a:r>
              <a:rPr sz="2000" i="1">
                <a:latin typeface="Times New Roman"/>
                <a:cs typeface="Times New Roman"/>
              </a:rPr>
              <a:t>the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street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(→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000">
                <a:latin typeface="Times New Roman"/>
                <a:cs typeface="Times New Roman"/>
              </a:rPr>
              <a:t>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framed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glass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pane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separates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them,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which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Harry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mistakenly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believes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one-</a:t>
            </a:r>
            <a:r>
              <a:rPr sz="2000">
                <a:latin typeface="Times New Roman"/>
                <a:cs typeface="Times New Roman"/>
              </a:rPr>
              <a:t>way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mirror.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(Witek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2024)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556" y="2497632"/>
            <a:ext cx="942340" cy="14979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42545" algn="r">
              <a:lnSpc>
                <a:spcPct val="100000"/>
              </a:lnSpc>
              <a:spcBef>
                <a:spcPts val="605"/>
              </a:spcBef>
              <a:tabLst>
                <a:tab pos="702310" algn="l"/>
              </a:tabLst>
            </a:pPr>
            <a:r>
              <a:rPr sz="2000" spc="-25">
                <a:latin typeface="Times New Roman"/>
                <a:cs typeface="Times New Roman"/>
              </a:rPr>
              <a:t>(5)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R="35560" algn="r">
              <a:lnSpc>
                <a:spcPct val="100000"/>
              </a:lnSpc>
              <a:spcBef>
                <a:spcPts val="505"/>
              </a:spcBef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  <a:p>
            <a:pPr marR="42545" algn="r">
              <a:lnSpc>
                <a:spcPct val="100000"/>
              </a:lnSpc>
              <a:spcBef>
                <a:spcPts val="500"/>
              </a:spcBef>
            </a:pPr>
            <a:r>
              <a:rPr sz="2000" spc="-25">
                <a:latin typeface="Times New Roman"/>
                <a:cs typeface="Times New Roman"/>
              </a:rPr>
              <a:t>c.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2000" spc="-50"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300" y="2497632"/>
            <a:ext cx="3077845" cy="3342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170" marR="685800" algn="ctr">
              <a:lnSpc>
                <a:spcPct val="121000"/>
              </a:lnSpc>
              <a:spcBef>
                <a:spcPts val="100"/>
              </a:spcBef>
              <a:tabLst>
                <a:tab pos="1117600" algn="l"/>
                <a:tab pos="1392555" algn="l"/>
                <a:tab pos="1442085" algn="l"/>
                <a:tab pos="1717039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1950" i="1" spc="-37" baseline="-6410">
                <a:latin typeface="Times New Roman"/>
                <a:cs typeface="Times New Roman"/>
              </a:rPr>
              <a:t>S</a:t>
            </a:r>
            <a:r>
              <a:rPr sz="2000" i="1" spc="-25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	</a:t>
            </a: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1950" i="1" spc="-37" baseline="-6410">
                <a:latin typeface="Times New Roman"/>
                <a:cs typeface="Times New Roman"/>
              </a:rPr>
              <a:t>H</a:t>
            </a:r>
            <a:r>
              <a:rPr sz="2000" i="1" spc="-25">
                <a:latin typeface="Times New Roman"/>
                <a:cs typeface="Times New Roman"/>
              </a:rPr>
              <a:t>E 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20">
                <a:latin typeface="Times New Roman"/>
                <a:cs typeface="Times New Roman"/>
              </a:rPr>
              <a:t>B</a:t>
            </a:r>
            <a:r>
              <a:rPr sz="1950" i="1" spc="-30" baseline="-6410">
                <a:latin typeface="Times New Roman"/>
                <a:cs typeface="Times New Roman"/>
              </a:rPr>
              <a:t>H</a:t>
            </a:r>
            <a:r>
              <a:rPr sz="2000" i="1" spc="-20">
                <a:latin typeface="Times New Roman"/>
                <a:cs typeface="Times New Roman"/>
              </a:rPr>
              <a:t>B</a:t>
            </a:r>
            <a:r>
              <a:rPr sz="1950" i="1" spc="-30" baseline="-6410">
                <a:latin typeface="Times New Roman"/>
                <a:cs typeface="Times New Roman"/>
              </a:rPr>
              <a:t>S</a:t>
            </a:r>
            <a:r>
              <a:rPr sz="2000" i="1" spc="-2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R="87630" algn="ctr">
              <a:lnSpc>
                <a:spcPct val="100000"/>
              </a:lnSpc>
              <a:spcBef>
                <a:spcPts val="505"/>
              </a:spcBef>
              <a:tabLst>
                <a:tab pos="1031875" algn="l"/>
                <a:tab pos="1356360" algn="l"/>
              </a:tabLst>
            </a:pP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R="88900" algn="ctr">
              <a:lnSpc>
                <a:spcPct val="100000"/>
              </a:lnSpc>
              <a:spcBef>
                <a:spcPts val="480"/>
              </a:spcBef>
              <a:tabLst>
                <a:tab pos="1176655" algn="l"/>
              </a:tabLst>
            </a:pPr>
            <a:r>
              <a:rPr sz="2000" i="1" spc="-50">
                <a:latin typeface="Times New Roman"/>
                <a:cs typeface="Times New Roman"/>
              </a:rPr>
              <a:t>…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2000">
              <a:latin typeface="Times New Roman"/>
              <a:cs typeface="Times New Roman"/>
            </a:endParaRPr>
          </a:p>
          <a:p>
            <a:pPr marL="820419" marR="462915" indent="255904">
              <a:lnSpc>
                <a:spcPct val="121000"/>
              </a:lnSpc>
              <a:spcBef>
                <a:spcPts val="5"/>
              </a:spcBef>
              <a:tabLst>
                <a:tab pos="1597025" algn="l"/>
                <a:tab pos="1921510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1950" i="1" spc="-37" baseline="-6410">
                <a:latin typeface="Times New Roman"/>
                <a:cs typeface="Times New Roman"/>
              </a:rPr>
              <a:t>S</a:t>
            </a:r>
            <a:r>
              <a:rPr sz="2000" i="1" spc="-25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1950" i="1" spc="-37" baseline="-6410">
                <a:latin typeface="Times New Roman"/>
                <a:cs typeface="Times New Roman"/>
              </a:rPr>
              <a:t>H</a:t>
            </a:r>
            <a:r>
              <a:rPr sz="2000" i="1" spc="-25">
                <a:latin typeface="Times New Roman"/>
                <a:cs typeface="Times New Roman"/>
              </a:rPr>
              <a:t>E 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36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&amp;	</a:t>
            </a:r>
            <a:r>
              <a:rPr sz="2000" i="1" spc="-35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50800" marR="43180" indent="540385">
              <a:lnSpc>
                <a:spcPct val="121000"/>
              </a:lnSpc>
              <a:tabLst>
                <a:tab pos="1623060" algn="l"/>
                <a:tab pos="1947545" algn="l"/>
              </a:tabLst>
            </a:pP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H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S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~B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sz="2000" i="1">
                <a:latin typeface="Times New Roman"/>
                <a:cs typeface="Times New Roman"/>
              </a:rPr>
              <a:t>B</a:t>
            </a:r>
            <a:r>
              <a:rPr sz="1950" i="1" baseline="-6410">
                <a:latin typeface="Times New Roman"/>
                <a:cs typeface="Times New Roman"/>
              </a:rPr>
              <a:t>S</a:t>
            </a:r>
            <a:r>
              <a:rPr sz="1950" i="1" spc="-37" baseline="-641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~B</a:t>
            </a:r>
            <a:r>
              <a:rPr sz="1950" i="1" baseline="-6410">
                <a:latin typeface="Times New Roman"/>
                <a:cs typeface="Times New Roman"/>
              </a:rPr>
              <a:t>H</a:t>
            </a:r>
            <a:r>
              <a:rPr sz="1950" i="1" spc="217" baseline="-6410">
                <a:latin typeface="Times New Roman"/>
                <a:cs typeface="Times New Roman"/>
              </a:rPr>
              <a:t> </a:t>
            </a:r>
            <a:r>
              <a:rPr sz="2000" i="1" spc="-20">
                <a:latin typeface="Times New Roman"/>
                <a:cs typeface="Times New Roman"/>
              </a:rPr>
              <a:t>B</a:t>
            </a:r>
            <a:r>
              <a:rPr sz="1950" i="1" spc="-30" baseline="-6410">
                <a:latin typeface="Times New Roman"/>
                <a:cs typeface="Times New Roman"/>
              </a:rPr>
              <a:t>S</a:t>
            </a:r>
            <a:r>
              <a:rPr sz="2000" i="1" spc="-20">
                <a:latin typeface="Times New Roman"/>
                <a:cs typeface="Times New Roman"/>
              </a:rPr>
              <a:t>B</a:t>
            </a:r>
            <a:r>
              <a:rPr sz="1950" i="1" spc="-30" baseline="-6410">
                <a:latin typeface="Times New Roman"/>
                <a:cs typeface="Times New Roman"/>
              </a:rPr>
              <a:t>H</a:t>
            </a:r>
            <a:r>
              <a:rPr sz="2000" i="1" spc="-2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9007" y="2497632"/>
            <a:ext cx="2348230" cy="7632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000">
                <a:latin typeface="Times New Roman"/>
                <a:cs typeface="Times New Roman"/>
              </a:rPr>
              <a:t>(Stalnaker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2002,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2014;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cf.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Geurts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2019)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556" y="4338624"/>
            <a:ext cx="923925" cy="15011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12065" algn="r">
              <a:lnSpc>
                <a:spcPct val="100000"/>
              </a:lnSpc>
              <a:spcBef>
                <a:spcPts val="605"/>
              </a:spcBef>
              <a:tabLst>
                <a:tab pos="714375" algn="l"/>
              </a:tabLst>
            </a:pPr>
            <a:r>
              <a:rPr sz="2000" spc="-25">
                <a:latin typeface="Times New Roman"/>
                <a:cs typeface="Times New Roman"/>
              </a:rPr>
              <a:t>(6)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  <a:p>
            <a:pPr marR="12065" algn="r">
              <a:lnSpc>
                <a:spcPct val="100000"/>
              </a:lnSpc>
              <a:spcBef>
                <a:spcPts val="500"/>
              </a:spcBef>
            </a:pPr>
            <a:r>
              <a:rPr sz="2000" spc="-25">
                <a:latin typeface="Times New Roman"/>
                <a:cs typeface="Times New Roman"/>
              </a:rPr>
              <a:t>c.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2000" spc="-25">
                <a:latin typeface="Times New Roman"/>
                <a:cs typeface="Times New Roman"/>
              </a:rPr>
              <a:t>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78693" y="5141467"/>
            <a:ext cx="20637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because</a:t>
            </a:r>
            <a:r>
              <a:rPr sz="2000" spc="-6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baseline="-641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1950" i="1" spc="-44" baseline="-64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~B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6244844"/>
            <a:ext cx="9144000" cy="6216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69900" marR="5080" indent="-457200">
              <a:lnSpc>
                <a:spcPts val="2300"/>
              </a:lnSpc>
              <a:spcBef>
                <a:spcPts val="250"/>
              </a:spcBef>
              <a:tabLst>
                <a:tab pos="469265" algn="l"/>
              </a:tabLst>
            </a:pPr>
            <a:r>
              <a:rPr sz="2000" b="1" spc="-25">
                <a:latin typeface="Times New Roman"/>
                <a:cs typeface="Times New Roman"/>
              </a:rPr>
              <a:t>[!]</a:t>
            </a:r>
            <a:r>
              <a:rPr sz="2000" b="1">
                <a:latin typeface="Times New Roman"/>
                <a:cs typeface="Times New Roman"/>
              </a:rPr>
              <a:t>	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Estate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Agent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(1)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(3)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create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conversational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Fake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One-</a:t>
            </a:r>
            <a:r>
              <a:rPr sz="2000">
                <a:latin typeface="Times New Roman"/>
                <a:cs typeface="Times New Roman"/>
              </a:rPr>
              <a:t>Way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Mirrors, </a:t>
            </a:r>
            <a:r>
              <a:rPr sz="2000">
                <a:latin typeface="Times New Roman"/>
                <a:cs typeface="Times New Roman"/>
              </a:rPr>
              <a:t>thereby</a:t>
            </a:r>
            <a:r>
              <a:rPr sz="2000" spc="-7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producing</a:t>
            </a:r>
            <a:r>
              <a:rPr sz="2000" spc="-7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7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maintaining</a:t>
            </a:r>
            <a:r>
              <a:rPr sz="2000" spc="-7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psychologically</a:t>
            </a:r>
            <a:r>
              <a:rPr sz="2000" i="1" spc="-7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plausible</a:t>
            </a:r>
            <a:r>
              <a:rPr sz="2000" spc="-7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deniability.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ED388334-088C-9DC6-F3FF-901A875D66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17</a:t>
            </a:fld>
            <a:endParaRPr lang="pl-PL"/>
          </a:p>
        </p:txBody>
      </p:sp>
      <p:pic>
        <p:nvPicPr>
          <p:cNvPr id="22" name="Dźwięk 21">
            <a:extLst>
              <a:ext uri="{FF2B5EF4-FFF2-40B4-BE49-F238E27FC236}">
                <a16:creationId xmlns:a16="http://schemas.microsoft.com/office/drawing/2014/main" id="{04A53EF9-A895-ED78-B306-8F6A3040B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66"/>
    </mc:Choice>
    <mc:Fallback>
      <p:transition spd="slow" advTm="13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90"/>
              </a:spcBef>
            </a:pPr>
            <a:r>
              <a:t>2.</a:t>
            </a:r>
            <a:r>
              <a:rPr spc="-55"/>
              <a:t> </a:t>
            </a:r>
            <a:r>
              <a:t>Partially</a:t>
            </a:r>
            <a:r>
              <a:rPr spc="-45"/>
              <a:t> </a:t>
            </a:r>
            <a:r>
              <a:t>Covert</a:t>
            </a:r>
            <a:r>
              <a:rPr spc="-50"/>
              <a:t> </a:t>
            </a:r>
            <a:r>
              <a:t>Implicatures</a:t>
            </a:r>
            <a:r>
              <a:rPr spc="-50"/>
              <a:t> </a:t>
            </a:r>
            <a:r>
              <a:rPr spc="-10"/>
              <a:t>(PCIs)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9759315" cy="16351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Giveaway</a:t>
            </a:r>
            <a:r>
              <a:rPr sz="2000" i="1" spc="-7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Smile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(3)</a:t>
            </a:r>
            <a:r>
              <a:rPr sz="2000">
                <a:latin typeface="Times New Roman"/>
                <a:cs typeface="Times New Roman"/>
              </a:rPr>
              <a:t>	Ann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plays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bridge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against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boss,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Peter.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boss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win.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Moreover,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wants </a:t>
            </a:r>
            <a:r>
              <a:rPr sz="2000">
                <a:latin typeface="Times New Roman"/>
                <a:cs typeface="Times New Roman"/>
              </a:rPr>
              <a:t>Peter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know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that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him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win,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does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blunt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about</a:t>
            </a:r>
            <a:r>
              <a:rPr sz="2000" spc="-25">
                <a:latin typeface="Times New Roman"/>
                <a:cs typeface="Times New Roman"/>
              </a:rPr>
              <a:t> her </a:t>
            </a:r>
            <a:r>
              <a:rPr sz="2000">
                <a:latin typeface="Times New Roman"/>
                <a:cs typeface="Times New Roman"/>
              </a:rPr>
              <a:t>plan.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achieve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adopts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communicative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strategy: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whenever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good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hand, </a:t>
            </a:r>
            <a:r>
              <a:rPr sz="2000" i="1">
                <a:latin typeface="Times New Roman"/>
                <a:cs typeface="Times New Roman"/>
              </a:rPr>
              <a:t>she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simulates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spontaneous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smile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of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pleasure</a:t>
            </a:r>
            <a:r>
              <a:rPr sz="2000">
                <a:latin typeface="Times New Roman"/>
                <a:cs typeface="Times New Roman"/>
              </a:rPr>
              <a:t>.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94-</a:t>
            </a:r>
            <a:r>
              <a:rPr sz="2000" spc="-25">
                <a:latin typeface="Times New Roman"/>
                <a:cs typeface="Times New Roman"/>
              </a:rPr>
              <a:t>95)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808528"/>
            <a:ext cx="35877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3.1 </a:t>
            </a: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3.2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2790240"/>
            <a:ext cx="247332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good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hand. </a:t>
            </a:r>
            <a:r>
              <a:rPr sz="2000">
                <a:latin typeface="Times New Roman"/>
                <a:cs typeface="Times New Roman"/>
              </a:rPr>
              <a:t>Ann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Peter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win.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100" y="3722929"/>
            <a:ext cx="7181215" cy="10496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2000">
                <a:latin typeface="Times New Roman"/>
                <a:cs typeface="Times New Roman"/>
              </a:rPr>
              <a:t>Peter’s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reasoning:</a:t>
            </a:r>
            <a:endParaRPr sz="2000">
              <a:latin typeface="Times New Roman"/>
              <a:cs typeface="Times New Roman"/>
            </a:endParaRPr>
          </a:p>
          <a:p>
            <a:pPr marL="588010" indent="-422909">
              <a:lnSpc>
                <a:spcPts val="2350"/>
              </a:lnSpc>
              <a:spcBef>
                <a:spcPts val="480"/>
              </a:spcBef>
              <a:buClr>
                <a:srgbClr val="000000"/>
              </a:buClr>
              <a:buAutoNum type="alphaLcParenBoth"/>
              <a:tabLst>
                <a:tab pos="588010" algn="l"/>
              </a:tabLst>
            </a:pP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Ann’s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smile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intended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make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me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(i.e.,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Peter)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believe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that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1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950" spc="-15" baseline="-6410">
                <a:solidFill>
                  <a:srgbClr val="FF0000"/>
                </a:solidFill>
                <a:latin typeface="Times New Roman"/>
                <a:cs typeface="Times New Roman"/>
              </a:rPr>
              <a:t>3.1</a:t>
            </a:r>
            <a:r>
              <a:rPr sz="2000" spc="-1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588010" indent="-422909">
              <a:lnSpc>
                <a:spcPts val="2350"/>
              </a:lnSpc>
              <a:buAutoNum type="alphaLcParenBoth"/>
              <a:tabLst>
                <a:tab pos="588010" algn="l"/>
              </a:tabLst>
            </a:pPr>
            <a:r>
              <a:rPr sz="2000">
                <a:latin typeface="Times New Roman"/>
                <a:cs typeface="Times New Roman"/>
              </a:rPr>
              <a:t>therefore,</a:t>
            </a:r>
            <a:r>
              <a:rPr sz="2000" spc="-80">
                <a:latin typeface="Times New Roman"/>
                <a:cs typeface="Times New Roman"/>
              </a:rPr>
              <a:t> </a:t>
            </a:r>
            <a:r>
              <a:rPr sz="2000" i="1" spc="-20">
                <a:latin typeface="Times New Roman"/>
                <a:cs typeface="Times New Roman"/>
              </a:rPr>
              <a:t>p</a:t>
            </a:r>
            <a:r>
              <a:rPr sz="1950" spc="-30" baseline="-6410">
                <a:latin typeface="Times New Roman"/>
                <a:cs typeface="Times New Roman"/>
              </a:rPr>
              <a:t>3.2</a:t>
            </a:r>
            <a:r>
              <a:rPr sz="2000" spc="-2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9700" y="4150867"/>
            <a:ext cx="6673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(→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25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556" y="5115864"/>
            <a:ext cx="923925" cy="15011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12065" algn="r">
              <a:lnSpc>
                <a:spcPct val="100000"/>
              </a:lnSpc>
              <a:spcBef>
                <a:spcPts val="605"/>
              </a:spcBef>
              <a:tabLst>
                <a:tab pos="714375" algn="l"/>
              </a:tabLst>
            </a:pPr>
            <a:r>
              <a:rPr sz="2000" spc="-25">
                <a:latin typeface="Times New Roman"/>
                <a:cs typeface="Times New Roman"/>
              </a:rPr>
              <a:t>(7)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  <a:p>
            <a:pPr marR="12065" algn="r">
              <a:lnSpc>
                <a:spcPct val="100000"/>
              </a:lnSpc>
              <a:spcBef>
                <a:spcPts val="500"/>
              </a:spcBef>
            </a:pPr>
            <a:r>
              <a:rPr sz="2000" spc="-25">
                <a:latin typeface="Times New Roman"/>
                <a:cs typeface="Times New Roman"/>
              </a:rPr>
              <a:t>c.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2000" spc="-25">
                <a:latin typeface="Times New Roman"/>
                <a:cs typeface="Times New Roman"/>
              </a:rPr>
              <a:t>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4469" y="5115864"/>
            <a:ext cx="2999740" cy="150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marR="450215" indent="255904">
              <a:lnSpc>
                <a:spcPct val="121000"/>
              </a:lnSpc>
              <a:spcBef>
                <a:spcPts val="100"/>
              </a:spcBef>
              <a:tabLst>
                <a:tab pos="1550035" algn="l"/>
                <a:tab pos="1874520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1950" i="1" spc="-37" baseline="-6410">
                <a:latin typeface="Times New Roman"/>
                <a:cs typeface="Times New Roman"/>
              </a:rPr>
              <a:t>A</a:t>
            </a:r>
            <a:r>
              <a:rPr sz="2000" i="1" spc="-25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25">
                <a:solidFill>
                  <a:srgbClr val="00B050"/>
                </a:solidFill>
                <a:latin typeface="Times New Roman"/>
                <a:cs typeface="Times New Roman"/>
              </a:rPr>
              <a:t>B</a:t>
            </a:r>
            <a:r>
              <a:rPr sz="1950" i="1" spc="-37" baseline="-6410">
                <a:solidFill>
                  <a:srgbClr val="00B050"/>
                </a:solidFill>
                <a:latin typeface="Times New Roman"/>
                <a:cs typeface="Times New Roman"/>
              </a:rPr>
              <a:t>P</a:t>
            </a:r>
            <a:r>
              <a:rPr sz="2000" i="1" spc="-25">
                <a:solidFill>
                  <a:srgbClr val="00B050"/>
                </a:solidFill>
                <a:latin typeface="Times New Roman"/>
                <a:cs typeface="Times New Roman"/>
              </a:rPr>
              <a:t>E 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A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P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20">
                <a:latin typeface="Times New Roman"/>
                <a:cs typeface="Times New Roman"/>
              </a:rPr>
              <a:t>B</a:t>
            </a:r>
            <a:r>
              <a:rPr sz="1950" i="1" spc="-30" baseline="-6410">
                <a:latin typeface="Times New Roman"/>
                <a:cs typeface="Times New Roman"/>
              </a:rPr>
              <a:t>P</a:t>
            </a:r>
            <a:r>
              <a:rPr sz="2000" i="1" spc="-20">
                <a:latin typeface="Times New Roman"/>
                <a:cs typeface="Times New Roman"/>
              </a:rPr>
              <a:t>B</a:t>
            </a:r>
            <a:r>
              <a:rPr sz="1950" i="1" spc="-30" baseline="-6410">
                <a:latin typeface="Times New Roman"/>
                <a:cs typeface="Times New Roman"/>
              </a:rPr>
              <a:t>A</a:t>
            </a:r>
            <a:r>
              <a:rPr sz="2000" i="1" spc="-2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38100" marR="30480" indent="488315">
              <a:lnSpc>
                <a:spcPct val="121000"/>
              </a:lnSpc>
              <a:tabLst>
                <a:tab pos="1576705" algn="l"/>
                <a:tab pos="1900555" algn="l"/>
              </a:tabLst>
            </a:pP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A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P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A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~B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A</a:t>
            </a:r>
            <a:r>
              <a:rPr sz="2000" i="1" spc="-10">
                <a:latin typeface="Times New Roman"/>
                <a:cs typeface="Times New Roman"/>
              </a:rPr>
              <a:t>~B</a:t>
            </a:r>
            <a:r>
              <a:rPr sz="1950" i="1" spc="-15" baseline="-6410">
                <a:latin typeface="Times New Roman"/>
                <a:cs typeface="Times New Roman"/>
              </a:rPr>
              <a:t>P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A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P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6584" y="5181091"/>
            <a:ext cx="28079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i="1">
                <a:solidFill>
                  <a:srgbClr val="00B050"/>
                </a:solidFill>
                <a:latin typeface="Times New Roman"/>
                <a:cs typeface="Times New Roman"/>
              </a:rPr>
              <a:t>B</a:t>
            </a:r>
            <a:r>
              <a:rPr sz="1950" i="1" baseline="-6410">
                <a:solidFill>
                  <a:srgbClr val="00B050"/>
                </a:solidFill>
                <a:latin typeface="Times New Roman"/>
                <a:cs typeface="Times New Roman"/>
              </a:rPr>
              <a:t>P</a:t>
            </a:r>
            <a:r>
              <a:rPr sz="2000" i="1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sz="2000" i="1" spc="-2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B050"/>
                </a:solidFill>
                <a:latin typeface="Times New Roman"/>
                <a:cs typeface="Times New Roman"/>
              </a:rPr>
              <a:t>=</a:t>
            </a:r>
            <a:r>
              <a:rPr sz="2000" spc="-2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B050"/>
                </a:solidFill>
                <a:latin typeface="Times New Roman"/>
                <a:cs typeface="Times New Roman"/>
              </a:rPr>
              <a:t>the</a:t>
            </a:r>
            <a:r>
              <a:rPr sz="2000" spc="-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B050"/>
                </a:solidFill>
                <a:latin typeface="Times New Roman"/>
                <a:cs typeface="Times New Roman"/>
              </a:rPr>
              <a:t>fulfilment</a:t>
            </a:r>
            <a:r>
              <a:rPr sz="2000" spc="-2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B050"/>
                </a:solidFill>
                <a:latin typeface="Times New Roman"/>
                <a:cs typeface="Times New Roman"/>
              </a:rPr>
              <a:t>of</a:t>
            </a:r>
            <a:r>
              <a:rPr sz="2000" spc="-2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spc="-20">
                <a:solidFill>
                  <a:srgbClr val="00B050"/>
                </a:solidFill>
                <a:latin typeface="Times New Roman"/>
                <a:cs typeface="Times New Roman"/>
              </a:rPr>
              <a:t>(</a:t>
            </a:r>
            <a:r>
              <a:rPr sz="2000" i="1" spc="-20">
                <a:solidFill>
                  <a:srgbClr val="00B050"/>
                </a:solidFill>
                <a:latin typeface="Times New Roman"/>
                <a:cs typeface="Times New Roman"/>
              </a:rPr>
              <a:t>i</a:t>
            </a:r>
            <a:r>
              <a:rPr sz="1950" spc="-30" baseline="-6410">
                <a:solidFill>
                  <a:srgbClr val="00B050"/>
                </a:solidFill>
                <a:latin typeface="Times New Roman"/>
                <a:cs typeface="Times New Roman"/>
              </a:rPr>
              <a:t>2</a:t>
            </a:r>
            <a:r>
              <a:rPr sz="2000" spc="-20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41501" y="5922786"/>
            <a:ext cx="353822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~B</a:t>
            </a:r>
            <a:r>
              <a:rPr sz="1950" i="1" baseline="-641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baseline="-641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baseline="-641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i="1" spc="-4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100">
                <a:solidFill>
                  <a:srgbClr val="0070C0"/>
                </a:solidFill>
                <a:latin typeface="Symbol"/>
                <a:cs typeface="Symbol"/>
              </a:rPr>
              <a:t></a:t>
            </a:r>
            <a:r>
              <a:rPr sz="2100" spc="-7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the</a:t>
            </a:r>
            <a:r>
              <a:rPr sz="2000" spc="-4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fulfilment</a:t>
            </a:r>
            <a:r>
              <a:rPr sz="2000" spc="-4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of</a:t>
            </a:r>
            <a:r>
              <a:rPr sz="2000" spc="-5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-20">
                <a:solidFill>
                  <a:srgbClr val="0070C0"/>
                </a:solidFill>
                <a:latin typeface="Times New Roman"/>
                <a:cs typeface="Times New Roman"/>
              </a:rPr>
              <a:t>(</a:t>
            </a:r>
            <a:r>
              <a:rPr sz="2000" i="1" spc="-2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1950" spc="-30" baseline="-6410">
                <a:solidFill>
                  <a:srgbClr val="0070C0"/>
                </a:solidFill>
                <a:latin typeface="Times New Roman"/>
                <a:cs typeface="Times New Roman"/>
              </a:rPr>
              <a:t>4</a:t>
            </a:r>
            <a:r>
              <a:rPr sz="2000" spc="-20">
                <a:solidFill>
                  <a:srgbClr val="0070C0"/>
                </a:solidFill>
                <a:latin typeface="Times New Roman"/>
                <a:cs typeface="Times New Roman"/>
              </a:rPr>
              <a:t>’)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0DDC4420-D496-2F32-DE10-D0DD9CAFED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18</a:t>
            </a:fld>
            <a:endParaRPr lang="pl-PL"/>
          </a:p>
        </p:txBody>
      </p:sp>
      <p:pic>
        <p:nvPicPr>
          <p:cNvPr id="24" name="Dźwięk 23">
            <a:extLst>
              <a:ext uri="{FF2B5EF4-FFF2-40B4-BE49-F238E27FC236}">
                <a16:creationId xmlns:a16="http://schemas.microsoft.com/office/drawing/2014/main" id="{BC5CD529-1435-48BA-39C7-19342C1D4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84"/>
    </mc:Choice>
    <mc:Fallback>
      <p:transition spd="slow" advTm="48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90"/>
              </a:spcBef>
            </a:pPr>
            <a:r>
              <a:t>2.</a:t>
            </a:r>
            <a:r>
              <a:rPr spc="-55"/>
              <a:t> </a:t>
            </a:r>
            <a:r>
              <a:t>Partially</a:t>
            </a:r>
            <a:r>
              <a:rPr spc="-45"/>
              <a:t> </a:t>
            </a:r>
            <a:r>
              <a:t>Covert</a:t>
            </a:r>
            <a:r>
              <a:rPr spc="-50"/>
              <a:t> </a:t>
            </a:r>
            <a:r>
              <a:t>Implicatures</a:t>
            </a:r>
            <a:r>
              <a:rPr spc="-50"/>
              <a:t> </a:t>
            </a:r>
            <a:r>
              <a:rPr spc="-10"/>
              <a:t>(PCIs)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6901815" cy="10496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Estate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Agent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(1)</a:t>
            </a:r>
            <a:r>
              <a:rPr sz="2000">
                <a:latin typeface="Times New Roman"/>
                <a:cs typeface="Times New Roman"/>
              </a:rPr>
              <a:t>	Perhaps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you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would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feel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comfortable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settling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50">
                <a:latin typeface="Times New Roman"/>
                <a:cs typeface="Times New Roman"/>
              </a:rPr>
              <a:t>… </a:t>
            </a:r>
            <a:r>
              <a:rPr sz="2000">
                <a:latin typeface="Times New Roman"/>
                <a:cs typeface="Times New Roman"/>
              </a:rPr>
              <a:t>transitional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neighbourhood,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like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Ashwood?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(Camp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2018: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43)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223313"/>
            <a:ext cx="35877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1.1 </a:t>
            </a: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5199" y="2205025"/>
            <a:ext cx="777684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agent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discourages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from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buying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house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suburban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area. </a:t>
            </a:r>
            <a:r>
              <a:rPr sz="2000">
                <a:latin typeface="Times New Roman"/>
                <a:cs typeface="Times New Roman"/>
              </a:rPr>
              <a:t>Because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identity,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welcome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suburban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100" y="3134664"/>
            <a:ext cx="8490585" cy="10560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5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couple’s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reasoning:</a:t>
            </a:r>
            <a:endParaRPr sz="2000">
              <a:latin typeface="Times New Roman"/>
              <a:cs typeface="Times New Roman"/>
            </a:endParaRPr>
          </a:p>
          <a:p>
            <a:pPr marL="588010" indent="-422909">
              <a:lnSpc>
                <a:spcPts val="2350"/>
              </a:lnSpc>
              <a:spcBef>
                <a:spcPts val="505"/>
              </a:spcBef>
              <a:buClr>
                <a:srgbClr val="000000"/>
              </a:buClr>
              <a:buAutoNum type="alphaLcParenBoth"/>
              <a:tabLst>
                <a:tab pos="588010" algn="l"/>
              </a:tabLst>
            </a:pP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Utterance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(1)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intended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make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(i.e.,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couple)</a:t>
            </a:r>
            <a:r>
              <a:rPr sz="20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believe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that</a:t>
            </a:r>
            <a:r>
              <a:rPr sz="20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950" baseline="-6410">
                <a:solidFill>
                  <a:srgbClr val="FF0000"/>
                </a:solidFill>
                <a:latin typeface="Times New Roman"/>
                <a:cs typeface="Times New Roman"/>
              </a:rPr>
              <a:t>1.1</a:t>
            </a:r>
            <a:r>
              <a:rPr sz="2000">
                <a:latin typeface="Times New Roman"/>
                <a:cs typeface="Times New Roman"/>
              </a:rPr>
              <a:t>;</a:t>
            </a:r>
            <a:r>
              <a:rPr sz="2000" spc="325"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(→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25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25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588010" indent="-422909">
              <a:lnSpc>
                <a:spcPts val="2350"/>
              </a:lnSpc>
              <a:buAutoNum type="alphaLcParenBoth"/>
              <a:tabLst>
                <a:tab pos="588010" algn="l"/>
              </a:tabLst>
            </a:pPr>
            <a:r>
              <a:rPr sz="2000">
                <a:latin typeface="Times New Roman"/>
                <a:cs typeface="Times New Roman"/>
              </a:rPr>
              <a:t>therefore,</a:t>
            </a:r>
            <a:r>
              <a:rPr sz="2000" spc="-80">
                <a:latin typeface="Times New Roman"/>
                <a:cs typeface="Times New Roman"/>
              </a:rPr>
              <a:t> </a:t>
            </a:r>
            <a:r>
              <a:rPr sz="2000" i="1" spc="-20">
                <a:latin typeface="Times New Roman"/>
                <a:cs typeface="Times New Roman"/>
              </a:rPr>
              <a:t>p</a:t>
            </a:r>
            <a:r>
              <a:rPr sz="1950" spc="-30" baseline="-6410">
                <a:latin typeface="Times New Roman"/>
                <a:cs typeface="Times New Roman"/>
              </a:rPr>
              <a:t>1.2</a:t>
            </a:r>
            <a:r>
              <a:rPr sz="2000" spc="-2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556" y="4530649"/>
            <a:ext cx="923925" cy="15011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12065" algn="r">
              <a:lnSpc>
                <a:spcPct val="100000"/>
              </a:lnSpc>
              <a:spcBef>
                <a:spcPts val="605"/>
              </a:spcBef>
              <a:tabLst>
                <a:tab pos="714375" algn="l"/>
              </a:tabLst>
            </a:pPr>
            <a:r>
              <a:rPr sz="2000" spc="-25">
                <a:latin typeface="Times New Roman"/>
                <a:cs typeface="Times New Roman"/>
              </a:rPr>
              <a:t>(8)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  <a:p>
            <a:pPr marR="12065" algn="r">
              <a:lnSpc>
                <a:spcPct val="100000"/>
              </a:lnSpc>
              <a:spcBef>
                <a:spcPts val="500"/>
              </a:spcBef>
            </a:pPr>
            <a:r>
              <a:rPr sz="2000" spc="-25">
                <a:latin typeface="Times New Roman"/>
                <a:cs typeface="Times New Roman"/>
              </a:rPr>
              <a:t>c.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2000" spc="-25">
                <a:latin typeface="Times New Roman"/>
                <a:cs typeface="Times New Roman"/>
              </a:rPr>
              <a:t>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8060" y="4530649"/>
            <a:ext cx="2980055" cy="150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2470" marR="454659" indent="260350">
              <a:lnSpc>
                <a:spcPct val="121000"/>
              </a:lnSpc>
              <a:spcBef>
                <a:spcPts val="100"/>
              </a:spcBef>
              <a:tabLst>
                <a:tab pos="1511935" algn="l"/>
                <a:tab pos="1835785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1950" i="1" spc="-37" baseline="-6410">
                <a:latin typeface="Times New Roman"/>
                <a:cs typeface="Times New Roman"/>
              </a:rPr>
              <a:t>A</a:t>
            </a:r>
            <a:r>
              <a:rPr sz="2000" i="1" spc="-25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25">
                <a:solidFill>
                  <a:srgbClr val="00B050"/>
                </a:solidFill>
                <a:latin typeface="Times New Roman"/>
                <a:cs typeface="Times New Roman"/>
              </a:rPr>
              <a:t>B</a:t>
            </a:r>
            <a:r>
              <a:rPr sz="1950" i="1" spc="-37" baseline="-6410">
                <a:solidFill>
                  <a:srgbClr val="00B050"/>
                </a:solidFill>
                <a:latin typeface="Times New Roman"/>
                <a:cs typeface="Times New Roman"/>
              </a:rPr>
              <a:t>C</a:t>
            </a:r>
            <a:r>
              <a:rPr sz="2000" i="1" spc="-25">
                <a:solidFill>
                  <a:srgbClr val="00B050"/>
                </a:solidFill>
                <a:latin typeface="Times New Roman"/>
                <a:cs typeface="Times New Roman"/>
              </a:rPr>
              <a:t>E 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A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C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480">
                <a:latin typeface="Times New Roman"/>
                <a:cs typeface="Times New Roman"/>
              </a:rPr>
              <a:t> </a:t>
            </a:r>
            <a:r>
              <a:rPr sz="2000" i="1" spc="-3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46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C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A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38100" marR="30480" indent="440690">
              <a:lnSpc>
                <a:spcPct val="121000"/>
              </a:lnSpc>
              <a:tabLst>
                <a:tab pos="1537970" algn="l"/>
                <a:tab pos="1862455" algn="l"/>
              </a:tabLst>
            </a:pP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A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C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A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50">
                <a:latin typeface="Times New Roman"/>
                <a:cs typeface="Times New Roman"/>
              </a:rPr>
              <a:t>&amp;</a:t>
            </a:r>
            <a:r>
              <a:rPr sz="2000" i="1">
                <a:latin typeface="Times New Roman"/>
                <a:cs typeface="Times New Roman"/>
              </a:rPr>
              <a:t>	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~B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sz="2000" i="1">
                <a:latin typeface="Times New Roman"/>
                <a:cs typeface="Times New Roman"/>
              </a:rPr>
              <a:t>B</a:t>
            </a:r>
            <a:r>
              <a:rPr sz="1950" i="1" baseline="-6410">
                <a:latin typeface="Times New Roman"/>
                <a:cs typeface="Times New Roman"/>
              </a:rPr>
              <a:t>A</a:t>
            </a:r>
            <a:r>
              <a:rPr sz="1950" i="1" spc="-44" baseline="-641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~B</a:t>
            </a:r>
            <a:r>
              <a:rPr sz="1950" i="1" spc="-15" baseline="-6410">
                <a:latin typeface="Times New Roman"/>
                <a:cs typeface="Times New Roman"/>
              </a:rPr>
              <a:t>C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A</a:t>
            </a:r>
            <a:r>
              <a:rPr sz="2000" i="1" spc="-10">
                <a:latin typeface="Times New Roman"/>
                <a:cs typeface="Times New Roman"/>
              </a:rPr>
              <a:t>B</a:t>
            </a:r>
            <a:r>
              <a:rPr sz="1950" i="1" spc="-15" baseline="-6410">
                <a:latin typeface="Times New Roman"/>
                <a:cs typeface="Times New Roman"/>
              </a:rPr>
              <a:t>C</a:t>
            </a:r>
            <a:r>
              <a:rPr sz="2000" i="1" spc="-1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9620" y="4595876"/>
            <a:ext cx="28454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i="1">
                <a:solidFill>
                  <a:srgbClr val="00B050"/>
                </a:solidFill>
                <a:latin typeface="Times New Roman"/>
                <a:cs typeface="Times New Roman"/>
              </a:rPr>
              <a:t>B</a:t>
            </a:r>
            <a:r>
              <a:rPr sz="1950" i="1" baseline="-6410">
                <a:solidFill>
                  <a:srgbClr val="00B050"/>
                </a:solidFill>
                <a:latin typeface="Times New Roman"/>
                <a:cs typeface="Times New Roman"/>
              </a:rPr>
              <a:t>C</a:t>
            </a:r>
            <a:r>
              <a:rPr sz="2000" i="1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sz="2000" i="1" spc="-2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00B050"/>
                </a:solidFill>
                <a:latin typeface="Times New Roman"/>
                <a:cs typeface="Times New Roman"/>
              </a:rPr>
              <a:t>=</a:t>
            </a:r>
            <a:r>
              <a:rPr sz="2000" i="1" spc="-1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B050"/>
                </a:solidFill>
                <a:latin typeface="Times New Roman"/>
                <a:cs typeface="Times New Roman"/>
              </a:rPr>
              <a:t>the</a:t>
            </a:r>
            <a:r>
              <a:rPr sz="2000" spc="-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B050"/>
                </a:solidFill>
                <a:latin typeface="Times New Roman"/>
                <a:cs typeface="Times New Roman"/>
              </a:rPr>
              <a:t>fulfilment</a:t>
            </a:r>
            <a:r>
              <a:rPr sz="2000" spc="-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B050"/>
                </a:solidFill>
                <a:latin typeface="Times New Roman"/>
                <a:cs typeface="Times New Roman"/>
              </a:rPr>
              <a:t>of</a:t>
            </a:r>
            <a:r>
              <a:rPr sz="2000" spc="-20">
                <a:solidFill>
                  <a:srgbClr val="00B050"/>
                </a:solidFill>
                <a:latin typeface="Times New Roman"/>
                <a:cs typeface="Times New Roman"/>
              </a:rPr>
              <a:t> (</a:t>
            </a:r>
            <a:r>
              <a:rPr sz="2000" i="1" spc="-20">
                <a:solidFill>
                  <a:srgbClr val="00B050"/>
                </a:solidFill>
                <a:latin typeface="Times New Roman"/>
                <a:cs typeface="Times New Roman"/>
              </a:rPr>
              <a:t>i</a:t>
            </a:r>
            <a:r>
              <a:rPr sz="1950" spc="-30" baseline="-6410">
                <a:solidFill>
                  <a:srgbClr val="00B050"/>
                </a:solidFill>
                <a:latin typeface="Times New Roman"/>
                <a:cs typeface="Times New Roman"/>
              </a:rPr>
              <a:t>2</a:t>
            </a:r>
            <a:r>
              <a:rPr sz="2000" spc="-20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2232" y="5337570"/>
            <a:ext cx="355727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~B</a:t>
            </a:r>
            <a:r>
              <a:rPr sz="1950" i="1" baseline="-641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baseline="-641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1950" i="1" baseline="-641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i="1" spc="-3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100">
                <a:solidFill>
                  <a:srgbClr val="0070C0"/>
                </a:solidFill>
                <a:latin typeface="Symbol"/>
                <a:cs typeface="Symbol"/>
              </a:rPr>
              <a:t></a:t>
            </a:r>
            <a:r>
              <a:rPr sz="2100" spc="-6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the</a:t>
            </a:r>
            <a:r>
              <a:rPr sz="2000" spc="-4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fulfilment</a:t>
            </a:r>
            <a:r>
              <a:rPr sz="2000" spc="-4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of</a:t>
            </a:r>
            <a:r>
              <a:rPr sz="2000" spc="-4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0070C0"/>
                </a:solidFill>
                <a:latin typeface="Times New Roman"/>
                <a:cs typeface="Times New Roman"/>
              </a:rPr>
              <a:t>(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1950" spc="-15" baseline="-6410">
                <a:solidFill>
                  <a:srgbClr val="0070C0"/>
                </a:solidFill>
                <a:latin typeface="Times New Roman"/>
                <a:cs typeface="Times New Roman"/>
              </a:rPr>
              <a:t>4</a:t>
            </a:r>
            <a:r>
              <a:rPr sz="2000" spc="-10">
                <a:solidFill>
                  <a:srgbClr val="0070C0"/>
                </a:solidFill>
                <a:latin typeface="Times New Roman"/>
                <a:cs typeface="Times New Roman"/>
              </a:rPr>
              <a:t>’)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7E71A7DF-E100-B367-6E9D-BC3F2CDC5A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19</a:t>
            </a:fld>
            <a:endParaRPr lang="pl-PL"/>
          </a:p>
        </p:txBody>
      </p:sp>
      <p:pic>
        <p:nvPicPr>
          <p:cNvPr id="23" name="Dźwięk 22">
            <a:extLst>
              <a:ext uri="{FF2B5EF4-FFF2-40B4-BE49-F238E27FC236}">
                <a16:creationId xmlns:a16="http://schemas.microsoft.com/office/drawing/2014/main" id="{DEC84113-E19E-E04E-2D6D-9B7546975A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54"/>
    </mc:Choice>
    <mc:Fallback>
      <p:transition spd="slow" advTm="35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29260"/>
            <a:ext cx="7837170" cy="2267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-10">
                <a:latin typeface="Times New Roman"/>
                <a:cs typeface="Times New Roman"/>
              </a:rPr>
              <a:t>Objectives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000">
              <a:latin typeface="Times New Roman"/>
              <a:cs typeface="Times New Roman"/>
            </a:endParaRPr>
          </a:p>
          <a:p>
            <a:pPr marL="927100" marR="398145" indent="-457200">
              <a:lnSpc>
                <a:spcPts val="2300"/>
              </a:lnSpc>
              <a:buAutoNum type="romanUcPeriod"/>
              <a:tabLst>
                <a:tab pos="927100" algn="l"/>
              </a:tabLst>
            </a:pP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introduce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concepts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Partially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Covert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Implicature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(PCI)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6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Expressive</a:t>
            </a:r>
            <a:r>
              <a:rPr sz="2000" i="1" spc="-7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Perlocutionary</a:t>
            </a:r>
            <a:r>
              <a:rPr sz="2000" i="1" spc="-6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Implicature</a:t>
            </a:r>
            <a:r>
              <a:rPr sz="2000" i="1" spc="-7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(EPI).</a:t>
            </a:r>
            <a:endParaRPr sz="2000">
              <a:latin typeface="Times New Roman"/>
              <a:cs typeface="Times New Roman"/>
            </a:endParaRPr>
          </a:p>
          <a:p>
            <a:pPr marL="927100" marR="5080" indent="-457200">
              <a:lnSpc>
                <a:spcPts val="2300"/>
              </a:lnSpc>
              <a:spcBef>
                <a:spcPts val="990"/>
              </a:spcBef>
              <a:buAutoNum type="romanUcPeriod"/>
              <a:tabLst>
                <a:tab pos="927100" algn="l"/>
              </a:tabLst>
            </a:pP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use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these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concepts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examine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possible</a:t>
            </a:r>
            <a:r>
              <a:rPr sz="2000" spc="-5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asymmetries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between</a:t>
            </a:r>
            <a:r>
              <a:rPr sz="2000" spc="500">
                <a:latin typeface="Times New Roman"/>
                <a:cs typeface="Times New Roman"/>
              </a:rPr>
              <a:t> 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epistemic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discursive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situations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speaker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hearer </a:t>
            </a:r>
            <a:r>
              <a:rPr sz="2000">
                <a:latin typeface="Times New Roman"/>
                <a:cs typeface="Times New Roman"/>
              </a:rPr>
              <a:t>that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can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enable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speaker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maintain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plausible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deniability</a:t>
            </a:r>
            <a:r>
              <a:rPr sz="2000" spc="-1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617467"/>
            <a:ext cx="5659120" cy="2225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-10">
                <a:latin typeface="Times New Roman"/>
                <a:cs typeface="Times New Roman"/>
              </a:rPr>
              <a:t>Content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buAutoNum type="arabicPeriod"/>
              <a:tabLst>
                <a:tab pos="926465" algn="l"/>
              </a:tabLst>
            </a:pPr>
            <a:r>
              <a:rPr sz="2000" spc="-10">
                <a:latin typeface="Times New Roman"/>
                <a:cs typeface="Times New Roman"/>
              </a:rPr>
              <a:t>Introduction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926465" algn="l"/>
              </a:tabLst>
            </a:pPr>
            <a:r>
              <a:rPr sz="2000">
                <a:latin typeface="Times New Roman"/>
                <a:cs typeface="Times New Roman"/>
              </a:rPr>
              <a:t>Partially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Covert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Implicatures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(PCIs)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885"/>
              </a:spcBef>
              <a:buAutoNum type="arabicPeriod"/>
              <a:tabLst>
                <a:tab pos="926465" algn="l"/>
              </a:tabLst>
            </a:pPr>
            <a:r>
              <a:rPr sz="2000">
                <a:latin typeface="Times New Roman"/>
                <a:cs typeface="Times New Roman"/>
              </a:rPr>
              <a:t>Expressive</a:t>
            </a:r>
            <a:r>
              <a:rPr sz="2000" spc="-8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Perlocutionary</a:t>
            </a:r>
            <a:r>
              <a:rPr sz="2000" spc="-7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Implicatures</a:t>
            </a:r>
            <a:r>
              <a:rPr sz="2000" spc="-7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(EPIs)</a:t>
            </a:r>
            <a:endParaRPr sz="20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926465" algn="l"/>
              </a:tabLst>
            </a:pPr>
            <a:r>
              <a:rPr sz="2000">
                <a:latin typeface="Times New Roman"/>
                <a:cs typeface="Times New Roman"/>
              </a:rPr>
              <a:t>Concluding</a:t>
            </a:r>
            <a:r>
              <a:rPr sz="2000" spc="-8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Remarks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C1D785-146C-72E5-EF24-EAA4F6FECA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2</a:t>
            </a:fld>
            <a:endParaRPr lang="pl-PL"/>
          </a:p>
        </p:txBody>
      </p:sp>
      <p:pic>
        <p:nvPicPr>
          <p:cNvPr id="48" name="Dźwięk 47">
            <a:extLst>
              <a:ext uri="{FF2B5EF4-FFF2-40B4-BE49-F238E27FC236}">
                <a16:creationId xmlns:a16="http://schemas.microsoft.com/office/drawing/2014/main" id="{A5D7AABB-146E-BA02-B95B-884207CDF7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45"/>
    </mc:Choice>
    <mc:Fallback>
      <p:transition spd="slow" advTm="59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5450" y="469506"/>
          <a:ext cx="7656830" cy="182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0919">
                        <a:lnSpc>
                          <a:spcPts val="2175"/>
                        </a:lnSpc>
                      </a:pPr>
                      <a:r>
                        <a:rPr sz="2000" b="1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2000" b="1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>
                          <a:latin typeface="Times New Roman"/>
                          <a:cs typeface="Times New Roman"/>
                        </a:rPr>
                        <a:t>Expressive</a:t>
                      </a:r>
                      <a:r>
                        <a:rPr sz="2000" b="1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>
                          <a:latin typeface="Times New Roman"/>
                          <a:cs typeface="Times New Roman"/>
                        </a:rPr>
                        <a:t>Perlocutionary</a:t>
                      </a:r>
                      <a:r>
                        <a:rPr sz="2000" b="1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>
                          <a:latin typeface="Times New Roman"/>
                          <a:cs typeface="Times New Roman"/>
                        </a:rPr>
                        <a:t>Implicatures</a:t>
                      </a:r>
                      <a:r>
                        <a:rPr sz="2000" b="1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>
                          <a:latin typeface="Times New Roman"/>
                          <a:cs typeface="Times New Roman"/>
                        </a:rPr>
                        <a:t>(EPIs)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i="1" spc="-10">
                          <a:latin typeface="Times New Roman"/>
                          <a:cs typeface="Times New Roman"/>
                        </a:rPr>
                        <a:t>Scotch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(10)</a:t>
                      </a:r>
                      <a:r>
                        <a:rPr sz="20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a.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A: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Scotch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there?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0">
                          <a:latin typeface="Times New Roman"/>
                          <a:cs typeface="Times New Roman"/>
                        </a:rPr>
                        <a:t>Yes.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R="107950" algn="r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c.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Help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yourself.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(Attardo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1997: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754)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160E31-7269-8AAB-36FB-9F088C5EB0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20</a:t>
            </a:fld>
            <a:endParaRPr lang="pl-PL"/>
          </a:p>
        </p:txBody>
      </p:sp>
      <p:pic>
        <p:nvPicPr>
          <p:cNvPr id="15" name="Dźwięk 14">
            <a:extLst>
              <a:ext uri="{FF2B5EF4-FFF2-40B4-BE49-F238E27FC236}">
                <a16:creationId xmlns:a16="http://schemas.microsoft.com/office/drawing/2014/main" id="{967164FE-B38B-4501-DC16-4B0D788E6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28"/>
    </mc:Choice>
    <mc:Fallback>
      <p:transition spd="slow" advTm="19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5450" y="469506"/>
          <a:ext cx="7656830" cy="182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0919">
                        <a:lnSpc>
                          <a:spcPts val="2175"/>
                        </a:lnSpc>
                      </a:pPr>
                      <a:r>
                        <a:rPr sz="2000" b="1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2000" b="1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>
                          <a:latin typeface="Times New Roman"/>
                          <a:cs typeface="Times New Roman"/>
                        </a:rPr>
                        <a:t>Expressive</a:t>
                      </a:r>
                      <a:r>
                        <a:rPr sz="2000" b="1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>
                          <a:latin typeface="Times New Roman"/>
                          <a:cs typeface="Times New Roman"/>
                        </a:rPr>
                        <a:t>Perlocutionary</a:t>
                      </a:r>
                      <a:r>
                        <a:rPr sz="2000" b="1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>
                          <a:latin typeface="Times New Roman"/>
                          <a:cs typeface="Times New Roman"/>
                        </a:rPr>
                        <a:t>Implicatures</a:t>
                      </a:r>
                      <a:r>
                        <a:rPr sz="2000" b="1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>
                          <a:latin typeface="Times New Roman"/>
                          <a:cs typeface="Times New Roman"/>
                        </a:rPr>
                        <a:t>(EPIs)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i="1" spc="-10">
                          <a:latin typeface="Times New Roman"/>
                          <a:cs typeface="Times New Roman"/>
                        </a:rPr>
                        <a:t>Scotch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(10)</a:t>
                      </a:r>
                      <a:r>
                        <a:rPr sz="200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a.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A: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Scotch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there?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0">
                          <a:latin typeface="Times New Roman"/>
                          <a:cs typeface="Times New Roman"/>
                        </a:rPr>
                        <a:t>Yes.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R="107950" algn="r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c.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Help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yourself.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(Attardo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1997: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754)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44500" y="2715260"/>
            <a:ext cx="6583045" cy="990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(10b)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—</a:t>
            </a:r>
            <a:r>
              <a:rPr sz="2000" spc="-1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locutionary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(Attardo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1997)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ts val="2350"/>
              </a:lnSpc>
            </a:pPr>
            <a:r>
              <a:rPr sz="2000">
                <a:latin typeface="Times New Roman"/>
                <a:cs typeface="Times New Roman"/>
              </a:rPr>
              <a:t>or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rhetorical</a:t>
            </a:r>
            <a:r>
              <a:rPr sz="2000" i="1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(Asher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Lascarides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2013)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cooperation</a:t>
            </a:r>
            <a:r>
              <a:rPr sz="2000" spc="-1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(10c)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—</a:t>
            </a:r>
            <a:r>
              <a:rPr sz="2000" spc="-7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perlocutionary</a:t>
            </a:r>
            <a:r>
              <a:rPr sz="2000" i="1" spc="-6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cooperation</a:t>
            </a:r>
            <a:r>
              <a:rPr sz="2000" i="1" spc="-6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(Attardo</a:t>
            </a:r>
            <a:r>
              <a:rPr sz="2000" spc="-5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1997).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E5AEFE-DB41-CB96-8C62-884DEC3B3B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21</a:t>
            </a:fld>
            <a:endParaRPr lang="pl-PL"/>
          </a:p>
        </p:txBody>
      </p:sp>
      <p:pic>
        <p:nvPicPr>
          <p:cNvPr id="14" name="Dźwięk 13">
            <a:extLst>
              <a:ext uri="{FF2B5EF4-FFF2-40B4-BE49-F238E27FC236}">
                <a16:creationId xmlns:a16="http://schemas.microsoft.com/office/drawing/2014/main" id="{E8930ECB-4BC3-D3BF-F12C-6B664CFC1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61"/>
    </mc:Choice>
    <mc:Fallback>
      <p:transition spd="slow" advTm="41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5450" y="469506"/>
          <a:ext cx="7656830" cy="182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0919">
                        <a:lnSpc>
                          <a:spcPts val="2175"/>
                        </a:lnSpc>
                      </a:pPr>
                      <a:r>
                        <a:rPr sz="2000" b="1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2000" b="1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>
                          <a:latin typeface="Times New Roman"/>
                          <a:cs typeface="Times New Roman"/>
                        </a:rPr>
                        <a:t>Expressive</a:t>
                      </a:r>
                      <a:r>
                        <a:rPr sz="2000" b="1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>
                          <a:latin typeface="Times New Roman"/>
                          <a:cs typeface="Times New Roman"/>
                        </a:rPr>
                        <a:t>Perlocutionary</a:t>
                      </a:r>
                      <a:r>
                        <a:rPr sz="2000" b="1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>
                          <a:latin typeface="Times New Roman"/>
                          <a:cs typeface="Times New Roman"/>
                        </a:rPr>
                        <a:t>Implicatures</a:t>
                      </a:r>
                      <a:r>
                        <a:rPr sz="2000" b="1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>
                          <a:latin typeface="Times New Roman"/>
                          <a:cs typeface="Times New Roman"/>
                        </a:rPr>
                        <a:t>(EPIs)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i="1" spc="-10">
                          <a:latin typeface="Times New Roman"/>
                          <a:cs typeface="Times New Roman"/>
                        </a:rPr>
                        <a:t>Scotch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(10)</a:t>
                      </a:r>
                      <a:r>
                        <a:rPr sz="20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a.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A: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Scotch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there?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0">
                          <a:latin typeface="Times New Roman"/>
                          <a:cs typeface="Times New Roman"/>
                        </a:rPr>
                        <a:t>Yes.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R="107950" algn="r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c.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Help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yourself.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(Attardo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1997: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754)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44500" y="2715260"/>
            <a:ext cx="6583045" cy="2423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(10b)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—</a:t>
            </a:r>
            <a:r>
              <a:rPr sz="2000" spc="-1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locutionary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(Attardo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1997)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ts val="2350"/>
              </a:lnSpc>
            </a:pPr>
            <a:r>
              <a:rPr sz="2000">
                <a:latin typeface="Times New Roman"/>
                <a:cs typeface="Times New Roman"/>
              </a:rPr>
              <a:t>or</a:t>
            </a:r>
            <a:r>
              <a:rPr sz="2000" spc="-5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rhetorical</a:t>
            </a:r>
            <a:r>
              <a:rPr sz="2000" i="1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(Asher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Lascarides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2013)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cooperation</a:t>
            </a:r>
            <a:r>
              <a:rPr sz="2000" spc="-1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(10c)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—</a:t>
            </a:r>
            <a:r>
              <a:rPr sz="2000" spc="-7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perlocutionary</a:t>
            </a:r>
            <a:r>
              <a:rPr sz="2000" i="1" spc="-6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cooperation</a:t>
            </a:r>
            <a:r>
              <a:rPr sz="2000" i="1" spc="-6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(Attardo</a:t>
            </a:r>
            <a:r>
              <a:rPr sz="2000" spc="-5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1997).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>
                <a:latin typeface="Times New Roman"/>
                <a:cs typeface="Times New Roman"/>
              </a:rPr>
              <a:t>Two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goals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behind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utterance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(10a):</a:t>
            </a:r>
            <a:endParaRPr sz="2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645"/>
              </a:spcBef>
              <a:buFont typeface="Symbol"/>
              <a:buChar char=""/>
              <a:tabLst>
                <a:tab pos="469265" algn="l"/>
              </a:tabLst>
            </a:pPr>
            <a:r>
              <a:rPr sz="2000">
                <a:latin typeface="Times New Roman"/>
                <a:cs typeface="Times New Roman"/>
              </a:rPr>
              <a:t>one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signalled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linguistically,</a:t>
            </a:r>
            <a:endParaRPr sz="20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69265" algn="l"/>
              </a:tabLst>
            </a:pP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other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implied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expressed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(→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FF0000"/>
                </a:solidFill>
                <a:latin typeface="Times New Roman"/>
                <a:cs typeface="Times New Roman"/>
              </a:rPr>
              <a:t>EPI)</a:t>
            </a:r>
            <a:r>
              <a:rPr sz="2000" spc="-1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E837D-80F3-8CB3-B22E-0302F608F4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22</a:t>
            </a:fld>
            <a:endParaRPr lang="pl-PL"/>
          </a:p>
        </p:txBody>
      </p:sp>
      <p:pic>
        <p:nvPicPr>
          <p:cNvPr id="13" name="Dźwięk 12">
            <a:extLst>
              <a:ext uri="{FF2B5EF4-FFF2-40B4-BE49-F238E27FC236}">
                <a16:creationId xmlns:a16="http://schemas.microsoft.com/office/drawing/2014/main" id="{4B755FBB-9B62-F757-705E-50F0D94F16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25"/>
    </mc:Choice>
    <mc:Fallback>
      <p:transition spd="slow" advTm="22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5450" y="469506"/>
          <a:ext cx="7656830" cy="182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0919">
                        <a:lnSpc>
                          <a:spcPts val="2175"/>
                        </a:lnSpc>
                      </a:pPr>
                      <a:r>
                        <a:rPr sz="2000" b="1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2000" b="1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>
                          <a:latin typeface="Times New Roman"/>
                          <a:cs typeface="Times New Roman"/>
                        </a:rPr>
                        <a:t>Expressive</a:t>
                      </a:r>
                      <a:r>
                        <a:rPr sz="2000" b="1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>
                          <a:latin typeface="Times New Roman"/>
                          <a:cs typeface="Times New Roman"/>
                        </a:rPr>
                        <a:t>Perlocutionary</a:t>
                      </a:r>
                      <a:r>
                        <a:rPr sz="2000" b="1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>
                          <a:latin typeface="Times New Roman"/>
                          <a:cs typeface="Times New Roman"/>
                        </a:rPr>
                        <a:t>Implicatures</a:t>
                      </a:r>
                      <a:r>
                        <a:rPr sz="2000" b="1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>
                          <a:latin typeface="Times New Roman"/>
                          <a:cs typeface="Times New Roman"/>
                        </a:rPr>
                        <a:t>(EPIs)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i="1" spc="-10">
                          <a:latin typeface="Times New Roman"/>
                          <a:cs typeface="Times New Roman"/>
                        </a:rPr>
                        <a:t>Scotch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(10)</a:t>
                      </a:r>
                      <a:r>
                        <a:rPr sz="20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a.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A: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Scotch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there?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0">
                          <a:latin typeface="Times New Roman"/>
                          <a:cs typeface="Times New Roman"/>
                        </a:rPr>
                        <a:t>Yes.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R="107950" algn="r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c.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Help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yourself.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(Attardo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1997:</a:t>
                      </a:r>
                      <a:r>
                        <a:rPr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754)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715260"/>
            <a:ext cx="5759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spc="-10">
                <a:latin typeface="Times New Roman"/>
                <a:cs typeface="Times New Roman"/>
              </a:rPr>
              <a:t>(EPI)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2650032"/>
            <a:ext cx="9636760" cy="406400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605"/>
              </a:spcBef>
            </a:pP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uttering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U</a:t>
            </a:r>
            <a:r>
              <a:rPr sz="2000">
                <a:latin typeface="Times New Roman"/>
                <a:cs typeface="Times New Roman"/>
              </a:rPr>
              <a:t>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perlocutionarily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implicates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only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if</a:t>
            </a:r>
            <a:endParaRPr sz="2000">
              <a:latin typeface="Times New Roman"/>
              <a:cs typeface="Times New Roman"/>
            </a:endParaRPr>
          </a:p>
          <a:p>
            <a:pPr marL="1384300" marR="2438400" indent="-457200">
              <a:lnSpc>
                <a:spcPts val="2300"/>
              </a:lnSpc>
              <a:spcBef>
                <a:spcPts val="665"/>
              </a:spcBef>
              <a:buFont typeface="Times New Roman"/>
              <a:buAutoNum type="alphaLcParenBoth"/>
              <a:tabLst>
                <a:tab pos="1384300" algn="l"/>
              </a:tabLst>
            </a:pPr>
            <a:r>
              <a:rPr sz="2000" i="1">
                <a:latin typeface="Times New Roman"/>
                <a:cs typeface="Times New Roman"/>
              </a:rPr>
              <a:t>S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situates</a:t>
            </a:r>
            <a:r>
              <a:rPr sz="2000" i="1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U</a:t>
            </a:r>
            <a:r>
              <a:rPr sz="2000" i="1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discourse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context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C</a:t>
            </a:r>
            <a:r>
              <a:rPr sz="2000">
                <a:latin typeface="Times New Roman"/>
                <a:cs typeface="Times New Roman"/>
              </a:rPr>
              <a:t>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thereby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FF0000"/>
                </a:solidFill>
                <a:latin typeface="Times New Roman"/>
                <a:cs typeface="Times New Roman"/>
              </a:rPr>
              <a:t>showing</a:t>
            </a:r>
            <a:r>
              <a:rPr sz="2000" i="1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as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central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perlocutionary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goal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behind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U</a:t>
            </a:r>
            <a:r>
              <a:rPr sz="2000">
                <a:latin typeface="Times New Roman"/>
                <a:cs typeface="Times New Roman"/>
              </a:rPr>
              <a:t>,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1383665" indent="-456565">
              <a:lnSpc>
                <a:spcPts val="2350"/>
              </a:lnSpc>
              <a:spcBef>
                <a:spcPts val="420"/>
              </a:spcBef>
              <a:buFont typeface="Times New Roman"/>
              <a:buAutoNum type="alphaLcParenBoth"/>
              <a:tabLst>
                <a:tab pos="1383665" algn="l"/>
              </a:tabLst>
            </a:pPr>
            <a:r>
              <a:rPr sz="2000" i="1">
                <a:latin typeface="Times New Roman"/>
                <a:cs typeface="Times New Roman"/>
              </a:rPr>
              <a:t>S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intends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show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perlocutionary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goal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behind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 spc="-50">
                <a:latin typeface="Times New Roman"/>
                <a:cs typeface="Times New Roman"/>
              </a:rPr>
              <a:t>U</a:t>
            </a:r>
            <a:endParaRPr sz="2000">
              <a:latin typeface="Times New Roman"/>
              <a:cs typeface="Times New Roman"/>
            </a:endParaRPr>
          </a:p>
          <a:p>
            <a:pPr marL="1384300" marR="662305">
              <a:lnSpc>
                <a:spcPts val="2300"/>
              </a:lnSpc>
              <a:spcBef>
                <a:spcPts val="114"/>
              </a:spcBef>
            </a:pPr>
            <a:r>
              <a:rPr sz="2000">
                <a:latin typeface="Times New Roman"/>
                <a:cs typeface="Times New Roman"/>
              </a:rPr>
              <a:t>—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refrains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from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concealing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what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U</a:t>
            </a:r>
            <a:r>
              <a:rPr sz="2000" i="1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shows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through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its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placement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C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spc="-50">
                <a:latin typeface="Times New Roman"/>
                <a:cs typeface="Times New Roman"/>
              </a:rPr>
              <a:t>— </a:t>
            </a:r>
            <a:r>
              <a:rPr sz="2000">
                <a:latin typeface="Times New Roman"/>
                <a:cs typeface="Times New Roman"/>
              </a:rPr>
              <a:t>thereby</a:t>
            </a:r>
            <a:r>
              <a:rPr sz="2000" spc="-55"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signalling</a:t>
            </a:r>
            <a:r>
              <a:rPr sz="2000" i="1" spc="-4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illocutionary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goal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 i="1" spc="-25">
                <a:latin typeface="Times New Roman"/>
                <a:cs typeface="Times New Roman"/>
              </a:rPr>
              <a:t>p</a:t>
            </a:r>
            <a:r>
              <a:rPr sz="2000" spc="-25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>
                <a:latin typeface="Times New Roman"/>
                <a:cs typeface="Times New Roman"/>
              </a:rPr>
              <a:t>In</a:t>
            </a:r>
            <a:r>
              <a:rPr sz="2000" i="1" spc="-15">
                <a:latin typeface="Times New Roman"/>
                <a:cs typeface="Times New Roman"/>
              </a:rPr>
              <a:t> </a:t>
            </a:r>
            <a:r>
              <a:rPr sz="2000" i="1" spc="-20">
                <a:latin typeface="Times New Roman"/>
                <a:cs typeface="Times New Roman"/>
              </a:rPr>
              <a:t>short</a:t>
            </a:r>
            <a:endParaRPr sz="2000">
              <a:latin typeface="Times New Roman"/>
              <a:cs typeface="Times New Roman"/>
            </a:endParaRPr>
          </a:p>
          <a:p>
            <a:pPr marL="192405" marR="5080">
              <a:lnSpc>
                <a:spcPts val="2300"/>
              </a:lnSpc>
              <a:spcBef>
                <a:spcPts val="640"/>
              </a:spcBef>
            </a:pPr>
            <a:r>
              <a:rPr sz="2000">
                <a:latin typeface="Times New Roman"/>
                <a:cs typeface="Times New Roman"/>
              </a:rPr>
              <a:t>We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express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perlocutionary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goals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behind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our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speech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acts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(i.e.,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both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FF0000"/>
                </a:solidFill>
                <a:latin typeface="Times New Roman"/>
                <a:cs typeface="Times New Roman"/>
              </a:rPr>
              <a:t>show</a:t>
            </a:r>
            <a:r>
              <a:rPr sz="2000" i="1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signal</a:t>
            </a:r>
            <a:r>
              <a:rPr sz="2000" i="1" spc="-4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them; </a:t>
            </a:r>
            <a:r>
              <a:rPr sz="2000">
                <a:latin typeface="Times New Roman"/>
                <a:cs typeface="Times New Roman"/>
              </a:rPr>
              <a:t>Green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2007)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by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deliberately</a:t>
            </a:r>
            <a:r>
              <a:rPr sz="2000" i="1" spc="-4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FF0000"/>
                </a:solidFill>
                <a:latin typeface="Times New Roman"/>
                <a:cs typeface="Times New Roman"/>
              </a:rPr>
              <a:t>situating</a:t>
            </a:r>
            <a:r>
              <a:rPr sz="2000" i="1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them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specific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contexts.</a:t>
            </a:r>
            <a:endParaRPr sz="2000">
              <a:latin typeface="Times New Roman"/>
              <a:cs typeface="Times New Roman"/>
            </a:endParaRPr>
          </a:p>
          <a:p>
            <a:pPr marL="192405" marR="836930">
              <a:lnSpc>
                <a:spcPts val="2300"/>
              </a:lnSpc>
              <a:spcBef>
                <a:spcPts val="610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context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which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situated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can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define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by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characterizing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specific </a:t>
            </a:r>
            <a:r>
              <a:rPr sz="2000">
                <a:latin typeface="Times New Roman"/>
                <a:cs typeface="Times New Roman"/>
              </a:rPr>
              <a:t>actions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that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participants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situation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can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afford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(→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affordances</a:t>
            </a:r>
            <a:r>
              <a:rPr sz="2000">
                <a:latin typeface="Times New Roman"/>
                <a:cs typeface="Times New Roman"/>
              </a:rPr>
              <a:t>)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(Mey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2002).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8A45EE-50DF-0F3C-82B1-9BDC53C38D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23</a:t>
            </a:fld>
            <a:endParaRPr lang="pl-PL"/>
          </a:p>
        </p:txBody>
      </p:sp>
      <p:pic>
        <p:nvPicPr>
          <p:cNvPr id="14" name="Dźwięk 13">
            <a:extLst>
              <a:ext uri="{FF2B5EF4-FFF2-40B4-BE49-F238E27FC236}">
                <a16:creationId xmlns:a16="http://schemas.microsoft.com/office/drawing/2014/main" id="{20D81218-CFFE-0258-0601-EF477C964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04"/>
    </mc:Choice>
    <mc:Fallback>
      <p:transition spd="slow" advTm="71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" y="287833"/>
            <a:ext cx="7670165" cy="157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280920">
              <a:lnSpc>
                <a:spcPct val="146000"/>
              </a:lnSpc>
              <a:spcBef>
                <a:spcPts val="100"/>
              </a:spcBef>
            </a:pPr>
            <a:r>
              <a:rPr sz="2000" b="1">
                <a:latin typeface="Times New Roman"/>
                <a:cs typeface="Times New Roman"/>
              </a:rPr>
              <a:t>3.</a:t>
            </a:r>
            <a:r>
              <a:rPr sz="2000" b="1" spc="-70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Expressive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Perlocutionary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Implicatures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 spc="-10">
                <a:latin typeface="Times New Roman"/>
                <a:cs typeface="Times New Roman"/>
              </a:rPr>
              <a:t>(EPIs) </a:t>
            </a:r>
            <a:r>
              <a:rPr sz="2000" b="1">
                <a:latin typeface="Times New Roman"/>
                <a:cs typeface="Times New Roman"/>
              </a:rPr>
              <a:t>[!</a:t>
            </a:r>
            <a:r>
              <a:rPr sz="1950" b="1" baseline="-6410">
                <a:latin typeface="Times New Roman"/>
                <a:cs typeface="Times New Roman"/>
              </a:rPr>
              <a:t>1</a:t>
            </a:r>
            <a:r>
              <a:rPr sz="2000" b="1">
                <a:latin typeface="Times New Roman"/>
                <a:cs typeface="Times New Roman"/>
              </a:rPr>
              <a:t>]</a:t>
            </a:r>
            <a:r>
              <a:rPr sz="2000" b="1" spc="409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EPIs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are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forms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non-</a:t>
            </a:r>
            <a:r>
              <a:rPr sz="2000">
                <a:latin typeface="Times New Roman"/>
                <a:cs typeface="Times New Roman"/>
              </a:rPr>
              <a:t>overt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communication.</a:t>
            </a:r>
            <a:endParaRPr sz="2000">
              <a:latin typeface="Times New Roman"/>
              <a:cs typeface="Times New Roman"/>
            </a:endParaRPr>
          </a:p>
          <a:p>
            <a:pPr marL="495300" marR="1370330" indent="-457200">
              <a:lnSpc>
                <a:spcPts val="2300"/>
              </a:lnSpc>
              <a:spcBef>
                <a:spcPts val="640"/>
              </a:spcBef>
            </a:pPr>
            <a:r>
              <a:rPr sz="2000" b="1">
                <a:latin typeface="Times New Roman"/>
                <a:cs typeface="Times New Roman"/>
              </a:rPr>
              <a:t>[!</a:t>
            </a:r>
            <a:r>
              <a:rPr sz="1950" b="1" baseline="-6410">
                <a:latin typeface="Times New Roman"/>
                <a:cs typeface="Times New Roman"/>
              </a:rPr>
              <a:t>2</a:t>
            </a:r>
            <a:r>
              <a:rPr sz="2000" b="1">
                <a:latin typeface="Times New Roman"/>
                <a:cs typeface="Times New Roman"/>
              </a:rPr>
              <a:t>]</a:t>
            </a:r>
            <a:r>
              <a:rPr sz="2000" b="1" spc="39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same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speech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act,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when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situated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different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contexts, </a:t>
            </a:r>
            <a:r>
              <a:rPr sz="2000">
                <a:latin typeface="Times New Roman"/>
                <a:cs typeface="Times New Roman"/>
              </a:rPr>
              <a:t>can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lead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different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EPIs.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6728DEA-77E4-E16A-2C45-E3A2072A3A6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24</a:t>
            </a:fld>
            <a:endParaRPr lang="pl-PL"/>
          </a:p>
        </p:txBody>
      </p:sp>
      <p:pic>
        <p:nvPicPr>
          <p:cNvPr id="12" name="Dźwięk 11">
            <a:extLst>
              <a:ext uri="{FF2B5EF4-FFF2-40B4-BE49-F238E27FC236}">
                <a16:creationId xmlns:a16="http://schemas.microsoft.com/office/drawing/2014/main" id="{A34E9DB4-45DE-0AD9-52F8-8A16957239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13"/>
    </mc:Choice>
    <mc:Fallback>
      <p:transition spd="slow" advTm="1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400" y="287833"/>
            <a:ext cx="7695565" cy="268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indent="2280920">
              <a:lnSpc>
                <a:spcPct val="146000"/>
              </a:lnSpc>
              <a:spcBef>
                <a:spcPts val="100"/>
              </a:spcBef>
            </a:pPr>
            <a:r>
              <a:rPr sz="2000" b="1">
                <a:latin typeface="Times New Roman"/>
                <a:cs typeface="Times New Roman"/>
              </a:rPr>
              <a:t>3.</a:t>
            </a:r>
            <a:r>
              <a:rPr sz="2000" b="1" spc="-70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Expressive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Perlocutionary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Implicatures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 spc="-10">
                <a:latin typeface="Times New Roman"/>
                <a:cs typeface="Times New Roman"/>
              </a:rPr>
              <a:t>(EPIs) </a:t>
            </a:r>
            <a:r>
              <a:rPr sz="2000" b="1">
                <a:latin typeface="Times New Roman"/>
                <a:cs typeface="Times New Roman"/>
              </a:rPr>
              <a:t>[!</a:t>
            </a:r>
            <a:r>
              <a:rPr sz="1950" b="1" baseline="-6410">
                <a:latin typeface="Times New Roman"/>
                <a:cs typeface="Times New Roman"/>
              </a:rPr>
              <a:t>1</a:t>
            </a:r>
            <a:r>
              <a:rPr sz="2000" b="1">
                <a:latin typeface="Times New Roman"/>
                <a:cs typeface="Times New Roman"/>
              </a:rPr>
              <a:t>]</a:t>
            </a:r>
            <a:r>
              <a:rPr sz="2000" b="1" spc="409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EPIs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are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forms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non-</a:t>
            </a:r>
            <a:r>
              <a:rPr sz="2000">
                <a:latin typeface="Times New Roman"/>
                <a:cs typeface="Times New Roman"/>
              </a:rPr>
              <a:t>overt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communication.</a:t>
            </a:r>
            <a:endParaRPr sz="2000">
              <a:latin typeface="Times New Roman"/>
              <a:cs typeface="Times New Roman"/>
            </a:endParaRPr>
          </a:p>
          <a:p>
            <a:pPr marL="508000" marR="1383030" indent="-457200">
              <a:lnSpc>
                <a:spcPts val="2300"/>
              </a:lnSpc>
              <a:spcBef>
                <a:spcPts val="640"/>
              </a:spcBef>
            </a:pPr>
            <a:r>
              <a:rPr sz="2000" b="1">
                <a:latin typeface="Times New Roman"/>
                <a:cs typeface="Times New Roman"/>
              </a:rPr>
              <a:t>[!</a:t>
            </a:r>
            <a:r>
              <a:rPr sz="1950" b="1" baseline="-6410">
                <a:latin typeface="Times New Roman"/>
                <a:cs typeface="Times New Roman"/>
              </a:rPr>
              <a:t>2</a:t>
            </a:r>
            <a:r>
              <a:rPr sz="2000" b="1">
                <a:latin typeface="Times New Roman"/>
                <a:cs typeface="Times New Roman"/>
              </a:rPr>
              <a:t>]</a:t>
            </a:r>
            <a:r>
              <a:rPr sz="2000" b="1" spc="39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same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speech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act,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when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situated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different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contexts, </a:t>
            </a:r>
            <a:r>
              <a:rPr sz="2000">
                <a:latin typeface="Times New Roman"/>
                <a:cs typeface="Times New Roman"/>
              </a:rPr>
              <a:t>can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lead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different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EPIs.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000" i="1">
                <a:latin typeface="Times New Roman"/>
                <a:cs typeface="Times New Roman"/>
              </a:rPr>
              <a:t>Piccadilly</a:t>
            </a:r>
            <a:r>
              <a:rPr sz="2000" i="1" spc="-7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Circus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05"/>
              </a:spcBef>
            </a:pP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standing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Regent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Street,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approached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by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2000" spc="-25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5450" y="3048114"/>
          <a:ext cx="6887208" cy="1013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6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0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(11)</a:t>
                      </a:r>
                      <a:r>
                        <a:rPr sz="20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a.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2175"/>
                        </a:lnSpc>
                      </a:pPr>
                      <a:r>
                        <a:rPr sz="2000" i="1" spc="-2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2175"/>
                        </a:lnSpc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How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does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take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taxi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Piccadilly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Circus?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610"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51815">
                        <a:lnSpc>
                          <a:spcPts val="2330"/>
                        </a:lnSpc>
                        <a:spcBef>
                          <a:spcPts val="48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b’.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i="1" spc="-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You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don’t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taxi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it’s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only</a:t>
                      </a:r>
                      <a:r>
                        <a:rPr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two-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minute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walk.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ts val="2330"/>
                        </a:lnSpc>
                        <a:spcBef>
                          <a:spcPts val="480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minute.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81000" y="4111244"/>
            <a:ext cx="8901430" cy="1804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48200">
              <a:lnSpc>
                <a:spcPct val="10000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(Kempson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1975: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163;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Attardo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1997: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761)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000">
              <a:latin typeface="Times New Roman"/>
              <a:cs typeface="Times New Roman"/>
            </a:endParaRPr>
          </a:p>
          <a:p>
            <a:pPr marL="990600" marR="1964055" indent="-914400">
              <a:lnSpc>
                <a:spcPct val="121000"/>
              </a:lnSpc>
              <a:tabLst>
                <a:tab pos="518159" algn="l"/>
                <a:tab pos="989965" algn="l"/>
              </a:tabLst>
            </a:pPr>
            <a:r>
              <a:rPr sz="2000" i="1" spc="-25">
                <a:latin typeface="Times New Roman"/>
                <a:cs typeface="Times New Roman"/>
              </a:rPr>
              <a:t>C</a:t>
            </a:r>
            <a:r>
              <a:rPr sz="1950" spc="-37" baseline="-6410">
                <a:latin typeface="Times New Roman"/>
                <a:cs typeface="Times New Roman"/>
              </a:rPr>
              <a:t>1</a:t>
            </a:r>
            <a:r>
              <a:rPr sz="1950" baseline="-6410">
                <a:latin typeface="Times New Roman"/>
                <a:cs typeface="Times New Roman"/>
              </a:rPr>
              <a:t>	</a:t>
            </a:r>
            <a:r>
              <a:rPr sz="2000" spc="-50">
                <a:latin typeface="Times New Roman"/>
                <a:cs typeface="Times New Roman"/>
              </a:rPr>
              <a:t>—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dressed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tourist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attire,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holds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guidebook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London, </a:t>
            </a:r>
            <a:r>
              <a:rPr sz="2000">
                <a:latin typeface="Times New Roman"/>
                <a:cs typeface="Times New Roman"/>
              </a:rPr>
              <a:t>appears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nervous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visibly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hurry.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  <a:tabLst>
                <a:tab pos="518159" algn="l"/>
                <a:tab pos="989965" algn="l"/>
              </a:tabLst>
            </a:pPr>
            <a:r>
              <a:rPr sz="2000" i="1" spc="-25">
                <a:latin typeface="Times New Roman"/>
                <a:cs typeface="Times New Roman"/>
              </a:rPr>
              <a:t>C</a:t>
            </a:r>
            <a:r>
              <a:rPr sz="1950" spc="-37" baseline="-6410">
                <a:latin typeface="Times New Roman"/>
                <a:cs typeface="Times New Roman"/>
              </a:rPr>
              <a:t>2</a:t>
            </a:r>
            <a:r>
              <a:rPr sz="1950" baseline="-6410">
                <a:latin typeface="Times New Roman"/>
                <a:cs typeface="Times New Roman"/>
              </a:rPr>
              <a:t>	</a:t>
            </a:r>
            <a:r>
              <a:rPr sz="2000" spc="-50">
                <a:latin typeface="Times New Roman"/>
                <a:cs typeface="Times New Roman"/>
              </a:rPr>
              <a:t>—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using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crutches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appears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visibly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tired.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9FD8BE9-21C9-8DF0-BF9A-728AAB24D7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25</a:t>
            </a:fld>
            <a:endParaRPr lang="pl-PL"/>
          </a:p>
        </p:txBody>
      </p:sp>
      <p:pic>
        <p:nvPicPr>
          <p:cNvPr id="15" name="Dźwięk 14">
            <a:extLst>
              <a:ext uri="{FF2B5EF4-FFF2-40B4-BE49-F238E27FC236}">
                <a16:creationId xmlns:a16="http://schemas.microsoft.com/office/drawing/2014/main" id="{48BB5111-AF90-7BEE-03CB-528321A9E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28"/>
    </mc:Choice>
    <mc:Fallback>
      <p:transition spd="slow" advTm="75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" y="287833"/>
            <a:ext cx="8673465" cy="179070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319020">
              <a:lnSpc>
                <a:spcPct val="100000"/>
              </a:lnSpc>
              <a:spcBef>
                <a:spcPts val="1205"/>
              </a:spcBef>
            </a:pPr>
            <a:r>
              <a:rPr sz="2000" b="1">
                <a:latin typeface="Times New Roman"/>
                <a:cs typeface="Times New Roman"/>
              </a:rPr>
              <a:t>3.</a:t>
            </a:r>
            <a:r>
              <a:rPr sz="2000" b="1" spc="-70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Expressive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Perlocutionary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Implicatures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 spc="-10">
                <a:latin typeface="Times New Roman"/>
                <a:cs typeface="Times New Roman"/>
              </a:rPr>
              <a:t>(EPIs)</a:t>
            </a:r>
            <a:endParaRPr sz="2000">
              <a:latin typeface="Times New Roman"/>
              <a:cs typeface="Times New Roman"/>
            </a:endParaRPr>
          </a:p>
          <a:p>
            <a:pPr marL="495300" marR="30480" indent="-457200">
              <a:lnSpc>
                <a:spcPts val="2280"/>
              </a:lnSpc>
              <a:spcBef>
                <a:spcPts val="1280"/>
              </a:spcBef>
            </a:pPr>
            <a:r>
              <a:rPr sz="2000" b="1">
                <a:latin typeface="Times New Roman"/>
                <a:cs typeface="Times New Roman"/>
              </a:rPr>
              <a:t>[!</a:t>
            </a:r>
            <a:r>
              <a:rPr sz="1950" b="1" baseline="-6410">
                <a:latin typeface="Times New Roman"/>
                <a:cs typeface="Times New Roman"/>
              </a:rPr>
              <a:t>3</a:t>
            </a:r>
            <a:r>
              <a:rPr sz="2000" b="1">
                <a:latin typeface="Times New Roman"/>
                <a:cs typeface="Times New Roman"/>
              </a:rPr>
              <a:t>]</a:t>
            </a:r>
            <a:r>
              <a:rPr sz="2000" b="1" spc="38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By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b="1" i="1">
                <a:latin typeface="Times New Roman"/>
                <a:cs typeface="Times New Roman"/>
              </a:rPr>
              <a:t>deliberately</a:t>
            </a:r>
            <a:r>
              <a:rPr sz="2000" b="1" i="1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situating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speech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specific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discourse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context,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makes </a:t>
            </a: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implicated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perlocutionary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goal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recognizable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any</a:t>
            </a:r>
            <a:r>
              <a:rPr sz="2000" spc="-55">
                <a:latin typeface="Times New Roman"/>
                <a:cs typeface="Times New Roman"/>
              </a:rPr>
              <a:t> </a:t>
            </a:r>
            <a:r>
              <a:rPr sz="2000" b="1" i="1">
                <a:latin typeface="Times New Roman"/>
                <a:cs typeface="Times New Roman"/>
              </a:rPr>
              <a:t>competent</a:t>
            </a:r>
            <a:r>
              <a:rPr sz="2000" b="1" i="1" spc="-50">
                <a:latin typeface="Times New Roman"/>
                <a:cs typeface="Times New Roman"/>
              </a:rPr>
              <a:t> </a:t>
            </a:r>
            <a:r>
              <a:rPr sz="2000" b="1" i="1" spc="-10">
                <a:latin typeface="Times New Roman"/>
                <a:cs typeface="Times New Roman"/>
              </a:rPr>
              <a:t>interlocutor</a:t>
            </a:r>
            <a:endParaRPr sz="2000">
              <a:latin typeface="Times New Roman"/>
              <a:cs typeface="Times New Roman"/>
            </a:endParaRPr>
          </a:p>
          <a:p>
            <a:pPr marL="495300" marR="354330">
              <a:lnSpc>
                <a:spcPts val="2300"/>
              </a:lnSpc>
              <a:spcBef>
                <a:spcPts val="5"/>
              </a:spcBef>
            </a:pPr>
            <a:r>
              <a:rPr sz="2000">
                <a:latin typeface="Times New Roman"/>
                <a:cs typeface="Times New Roman"/>
              </a:rPr>
              <a:t>—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that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is,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anyone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who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can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arrive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appropriate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b="1" i="1">
                <a:latin typeface="Times New Roman"/>
                <a:cs typeface="Times New Roman"/>
              </a:rPr>
              <a:t>subjective</a:t>
            </a:r>
            <a:r>
              <a:rPr sz="2000" b="1" i="1" spc="-35">
                <a:latin typeface="Times New Roman"/>
                <a:cs typeface="Times New Roman"/>
              </a:rPr>
              <a:t> </a:t>
            </a:r>
            <a:r>
              <a:rPr sz="2000" b="1" i="1">
                <a:latin typeface="Times New Roman"/>
                <a:cs typeface="Times New Roman"/>
              </a:rPr>
              <a:t>construal</a:t>
            </a:r>
            <a:r>
              <a:rPr sz="2000" b="1" i="1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of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context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its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constituent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b="1" i="1" spc="-10">
                <a:latin typeface="Times New Roman"/>
                <a:cs typeface="Times New Roman"/>
              </a:rPr>
              <a:t>affordances</a:t>
            </a:r>
            <a:r>
              <a:rPr sz="2000" spc="-1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AE01B53-94D9-A870-F5EB-5CB2BBE1F4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26</a:t>
            </a:fld>
            <a:endParaRPr lang="pl-PL"/>
          </a:p>
        </p:txBody>
      </p:sp>
      <p:pic>
        <p:nvPicPr>
          <p:cNvPr id="11" name="Dźwięk 10">
            <a:extLst>
              <a:ext uri="{FF2B5EF4-FFF2-40B4-BE49-F238E27FC236}">
                <a16:creationId xmlns:a16="http://schemas.microsoft.com/office/drawing/2014/main" id="{7FE46199-0403-28C1-44D9-4654A3D70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70"/>
    </mc:Choice>
    <mc:Fallback>
      <p:transition spd="slow" advTm="24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400" y="287833"/>
            <a:ext cx="9873615" cy="362984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331720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latin typeface="Times New Roman"/>
                <a:cs typeface="Times New Roman"/>
              </a:rPr>
              <a:t>3.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Expressive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Perlocutionary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Implicatures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(EPIs)</a:t>
            </a:r>
            <a:endParaRPr sz="2000" dirty="0">
              <a:latin typeface="Times New Roman"/>
              <a:cs typeface="Times New Roman"/>
            </a:endParaRPr>
          </a:p>
          <a:p>
            <a:pPr marL="508000" marR="1217930" indent="-457200">
              <a:lnSpc>
                <a:spcPts val="2280"/>
              </a:lnSpc>
              <a:spcBef>
                <a:spcPts val="1280"/>
              </a:spcBef>
            </a:pPr>
            <a:r>
              <a:rPr sz="2000" b="1" dirty="0">
                <a:latin typeface="Times New Roman"/>
                <a:cs typeface="Times New Roman"/>
              </a:rPr>
              <a:t>[!</a:t>
            </a:r>
            <a:r>
              <a:rPr sz="1950" b="1" baseline="-6410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r>
              <a:rPr sz="2000" b="1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deliberately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situating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their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speech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specific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discourse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context,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makes </a:t>
            </a:r>
            <a:r>
              <a:rPr sz="2000" dirty="0">
                <a:latin typeface="Times New Roman"/>
                <a:cs typeface="Times New Roman"/>
              </a:rPr>
              <a:t>their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implicated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perlocutionary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goal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recognizable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competent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interlocutor</a:t>
            </a:r>
            <a:endParaRPr sz="2000" dirty="0">
              <a:latin typeface="Times New Roman"/>
              <a:cs typeface="Times New Roman"/>
            </a:endParaRPr>
          </a:p>
          <a:p>
            <a:pPr marL="508000" marR="1541780">
              <a:lnSpc>
                <a:spcPts val="23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—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anyone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arrive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appropriate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subjective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construal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context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constituent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affordances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50800">
              <a:lnSpc>
                <a:spcPts val="2350"/>
              </a:lnSpc>
            </a:pPr>
            <a:r>
              <a:rPr lang="pl-PL" sz="2000" dirty="0">
                <a:latin typeface="Times New Roman"/>
                <a:cs typeface="Times New Roman"/>
              </a:rPr>
              <a:t>O</a:t>
            </a:r>
            <a:r>
              <a:rPr sz="2000" dirty="0" err="1">
                <a:latin typeface="Times New Roman"/>
                <a:cs typeface="Times New Roman"/>
              </a:rPr>
              <a:t>ur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subjective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construal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certain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situation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personal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understanding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lang="pl-PL" sz="2000" dirty="0">
                <a:latin typeface="Times New Roman"/>
                <a:cs typeface="Times New Roman"/>
              </a:rPr>
              <a:t>s </a:t>
            </a:r>
            <a:r>
              <a:rPr sz="2000" spc="-10" dirty="0" err="1">
                <a:latin typeface="Times New Roman"/>
                <a:cs typeface="Times New Roman"/>
              </a:rPr>
              <a:t>significanc</a:t>
            </a:r>
            <a:r>
              <a:rPr lang="pl-PL" sz="2000" spc="-10" dirty="0">
                <a:latin typeface="Times New Roman"/>
                <a:cs typeface="Times New Roman"/>
              </a:rPr>
              <a:t>e in </a:t>
            </a:r>
            <a:r>
              <a:rPr sz="2000" dirty="0">
                <a:latin typeface="Times New Roman"/>
                <a:cs typeface="Times New Roman"/>
              </a:rPr>
              <a:t>terms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‘what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opportunities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actions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affords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us’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endParaRPr lang="pl-PL" sz="2000" spc="-30" dirty="0">
              <a:latin typeface="Times New Roman"/>
              <a:cs typeface="Times New Roman"/>
            </a:endParaRPr>
          </a:p>
          <a:p>
            <a:pPr marL="50800">
              <a:lnSpc>
                <a:spcPts val="2350"/>
              </a:lnSpc>
            </a:pPr>
            <a:r>
              <a:rPr sz="2000" dirty="0">
                <a:latin typeface="Times New Roman"/>
                <a:cs typeface="Times New Roman"/>
              </a:rPr>
              <a:t>(Lieberman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2022: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832</a:t>
            </a:r>
            <a:r>
              <a:rPr lang="pl-PL" sz="2000" dirty="0">
                <a:latin typeface="Times New Roman"/>
                <a:cs typeface="Times New Roman"/>
              </a:rPr>
              <a:t>; </a:t>
            </a:r>
            <a:r>
              <a:rPr lang="pl-PL" sz="2000" dirty="0" err="1">
                <a:latin typeface="Times New Roman"/>
                <a:cs typeface="Times New Roman"/>
              </a:rPr>
              <a:t>cf</a:t>
            </a:r>
            <a:r>
              <a:rPr lang="pl-PL" sz="2000" dirty="0">
                <a:latin typeface="Times New Roman"/>
                <a:cs typeface="Times New Roman"/>
              </a:rPr>
              <a:t>. Griffin and </a:t>
            </a:r>
            <a:r>
              <a:rPr lang="pl-PL" sz="2000">
                <a:latin typeface="Times New Roman"/>
                <a:cs typeface="Times New Roman"/>
              </a:rPr>
              <a:t>Ross 1991</a:t>
            </a:r>
            <a:r>
              <a:rPr lang="pl-PL" sz="2000" dirty="0">
                <a:latin typeface="Times New Roman"/>
                <a:cs typeface="Times New Roman"/>
              </a:rPr>
              <a:t>)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particularly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with </a:t>
            </a:r>
            <a:r>
              <a:rPr sz="2000" dirty="0">
                <a:latin typeface="Times New Roman"/>
                <a:cs typeface="Times New Roman"/>
              </a:rPr>
              <a:t>respect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deontic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affordances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offers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(Carassa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Colombetti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2009;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cf.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Haugh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2013).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A368A5B-2063-8965-81E9-580296FF0A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27</a:t>
            </a:fld>
            <a:endParaRPr lang="pl-PL"/>
          </a:p>
        </p:txBody>
      </p:sp>
      <p:pic>
        <p:nvPicPr>
          <p:cNvPr id="9" name="Dźwięk 8">
            <a:extLst>
              <a:ext uri="{FF2B5EF4-FFF2-40B4-BE49-F238E27FC236}">
                <a16:creationId xmlns:a16="http://schemas.microsoft.com/office/drawing/2014/main" id="{26522596-D01C-16A1-089A-D172ABE12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25"/>
    </mc:Choice>
    <mc:Fallback>
      <p:transition spd="slow" advTm="18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" y="287833"/>
            <a:ext cx="8117205" cy="14979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319020">
              <a:lnSpc>
                <a:spcPct val="100000"/>
              </a:lnSpc>
              <a:spcBef>
                <a:spcPts val="1205"/>
              </a:spcBef>
            </a:pPr>
            <a:r>
              <a:rPr sz="2000" b="1">
                <a:latin typeface="Times New Roman"/>
                <a:cs typeface="Times New Roman"/>
              </a:rPr>
              <a:t>3.</a:t>
            </a:r>
            <a:r>
              <a:rPr sz="2000" b="1" spc="-70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Expressive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Perlocutionary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Implicatures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 spc="-10">
                <a:latin typeface="Times New Roman"/>
                <a:cs typeface="Times New Roman"/>
              </a:rPr>
              <a:t>(EPIs)</a:t>
            </a:r>
            <a:endParaRPr sz="2000">
              <a:latin typeface="Times New Roman"/>
              <a:cs typeface="Times New Roman"/>
            </a:endParaRPr>
          </a:p>
          <a:p>
            <a:pPr marL="495300" marR="30480" indent="-457200">
              <a:lnSpc>
                <a:spcPts val="2280"/>
              </a:lnSpc>
              <a:spcBef>
                <a:spcPts val="1280"/>
              </a:spcBef>
            </a:pPr>
            <a:r>
              <a:rPr sz="2000" b="1">
                <a:latin typeface="Times New Roman"/>
                <a:cs typeface="Times New Roman"/>
              </a:rPr>
              <a:t>[!</a:t>
            </a:r>
            <a:r>
              <a:rPr sz="1950" b="1" baseline="-6410">
                <a:latin typeface="Times New Roman"/>
                <a:cs typeface="Times New Roman"/>
              </a:rPr>
              <a:t>4</a:t>
            </a:r>
            <a:r>
              <a:rPr sz="2000" b="1">
                <a:latin typeface="Times New Roman"/>
                <a:cs typeface="Times New Roman"/>
              </a:rPr>
              <a:t>]</a:t>
            </a:r>
            <a:r>
              <a:rPr sz="2000" b="1" spc="39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Successful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communication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EPIs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does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require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sufficiently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rich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CG, </a:t>
            </a:r>
            <a:r>
              <a:rPr sz="2000">
                <a:latin typeface="Times New Roman"/>
                <a:cs typeface="Times New Roman"/>
              </a:rPr>
              <a:t>but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rather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sufficiently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aligned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subjective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construals;</a:t>
            </a:r>
            <a:endParaRPr sz="2000">
              <a:latin typeface="Times New Roman"/>
              <a:cs typeface="Times New Roman"/>
            </a:endParaRPr>
          </a:p>
          <a:p>
            <a:pPr marL="495300">
              <a:lnSpc>
                <a:spcPts val="2250"/>
              </a:lnSpc>
            </a:pPr>
            <a:r>
              <a:rPr sz="2000">
                <a:latin typeface="Times New Roman"/>
                <a:cs typeface="Times New Roman"/>
              </a:rPr>
              <a:t>→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FF0000"/>
                </a:solidFill>
                <a:latin typeface="Times New Roman"/>
                <a:cs typeface="Times New Roman"/>
              </a:rPr>
              <a:t>plausible</a:t>
            </a:r>
            <a:r>
              <a:rPr sz="2000" i="1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FF0000"/>
                </a:solidFill>
                <a:latin typeface="Times New Roman"/>
                <a:cs typeface="Times New Roman"/>
              </a:rPr>
              <a:t>ignorability</a:t>
            </a:r>
            <a:r>
              <a:rPr sz="2000" i="1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plausible</a:t>
            </a:r>
            <a:r>
              <a:rPr sz="2000" i="1" spc="-5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deniability</a:t>
            </a:r>
            <a:r>
              <a:rPr sz="2000" spc="-1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2506" y="2283066"/>
          <a:ext cx="9535793" cy="2411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0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000" i="1" spc="-10">
                          <a:latin typeface="Times New Roman"/>
                          <a:cs typeface="Times New Roman"/>
                        </a:rPr>
                        <a:t>Scotch</a:t>
                      </a:r>
                      <a:r>
                        <a:rPr sz="2000" i="1" spc="-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75" baseline="-6410">
                          <a:latin typeface="Times New Roman"/>
                          <a:cs typeface="Times New Roman"/>
                        </a:rPr>
                        <a:t>A</a:t>
                      </a:r>
                      <a:endParaRPr sz="1950" baseline="-641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ts val="2175"/>
                        </a:lnSpc>
                      </a:pPr>
                      <a:r>
                        <a:rPr sz="2000" i="1" spc="-10">
                          <a:latin typeface="Times New Roman"/>
                          <a:cs typeface="Times New Roman"/>
                        </a:rPr>
                        <a:t>Scotch</a:t>
                      </a:r>
                      <a:r>
                        <a:rPr sz="2000" i="1" spc="-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75" baseline="-6410">
                          <a:latin typeface="Times New Roman"/>
                          <a:cs typeface="Times New Roman"/>
                        </a:rPr>
                        <a:t>B</a:t>
                      </a:r>
                      <a:endParaRPr sz="1950" baseline="-641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(12)</a:t>
                      </a:r>
                      <a:r>
                        <a:rPr sz="20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a.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A: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Scotch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there?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(13)</a:t>
                      </a:r>
                      <a:r>
                        <a:rPr sz="20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a.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A: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Scotch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there?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Yes.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0">
                          <a:latin typeface="Times New Roman"/>
                          <a:cs typeface="Times New Roman"/>
                        </a:rPr>
                        <a:t>Yes.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30">
                <a:tc rowSpan="3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c.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Help</a:t>
                      </a:r>
                      <a:r>
                        <a:rPr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yourself.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76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d.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A: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00965" marR="24130">
                        <a:lnSpc>
                          <a:spcPts val="2300"/>
                        </a:lnSpc>
                        <a:spcBef>
                          <a:spcPts val="270"/>
                        </a:spcBef>
                      </a:pP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Oh,</a:t>
                      </a:r>
                      <a:r>
                        <a:rPr sz="2000" spc="-25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spc="-2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didn’t</a:t>
                      </a:r>
                      <a:r>
                        <a:rPr sz="2000" spc="-25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mean</a:t>
                      </a:r>
                      <a:r>
                        <a:rPr sz="2000" spc="-2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000" spc="-25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imply</a:t>
                      </a:r>
                      <a:r>
                        <a:rPr sz="2000" spc="-2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that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spc="-25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wanted</a:t>
                      </a:r>
                      <a:r>
                        <a:rPr sz="2000" spc="-15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spc="-2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drink.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e.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But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you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offering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one…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99551" y="5114035"/>
            <a:ext cx="39903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29535" algn="l"/>
              </a:tabLst>
            </a:pPr>
            <a:r>
              <a:rPr sz="2000" i="1" spc="-10">
                <a:latin typeface="Times New Roman"/>
                <a:cs typeface="Times New Roman"/>
              </a:rPr>
              <a:t>host-</a:t>
            </a:r>
            <a:r>
              <a:rPr sz="2000" i="1">
                <a:latin typeface="Times New Roman"/>
                <a:cs typeface="Times New Roman"/>
              </a:rPr>
              <a:t>guest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interaction</a:t>
            </a:r>
            <a:r>
              <a:rPr sz="2000" i="1" spc="425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//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i="1">
                <a:latin typeface="Times New Roman"/>
                <a:cs typeface="Times New Roman"/>
              </a:rPr>
              <a:t>liquor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survey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89FFA9C-645D-C63B-EE06-0A6CD3EE35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28</a:t>
            </a:fld>
            <a:endParaRPr lang="pl-PL"/>
          </a:p>
        </p:txBody>
      </p:sp>
      <p:pic>
        <p:nvPicPr>
          <p:cNvPr id="11" name="Dźwięk 10">
            <a:extLst>
              <a:ext uri="{FF2B5EF4-FFF2-40B4-BE49-F238E27FC236}">
                <a16:creationId xmlns:a16="http://schemas.microsoft.com/office/drawing/2014/main" id="{E5085F39-C65F-0EFF-FC60-61F2852D11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54"/>
    </mc:Choice>
    <mc:Fallback>
      <p:transition spd="slow" advTm="61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" y="287833"/>
            <a:ext cx="8117205" cy="14979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319020">
              <a:lnSpc>
                <a:spcPct val="100000"/>
              </a:lnSpc>
              <a:spcBef>
                <a:spcPts val="1205"/>
              </a:spcBef>
            </a:pPr>
            <a:r>
              <a:rPr sz="2000" b="1">
                <a:latin typeface="Times New Roman"/>
                <a:cs typeface="Times New Roman"/>
              </a:rPr>
              <a:t>3.</a:t>
            </a:r>
            <a:r>
              <a:rPr sz="2000" b="1" spc="-70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Expressive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Perlocutionary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Implicatures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 spc="-10">
                <a:latin typeface="Times New Roman"/>
                <a:cs typeface="Times New Roman"/>
              </a:rPr>
              <a:t>(EPIs)</a:t>
            </a:r>
            <a:endParaRPr sz="2000">
              <a:latin typeface="Times New Roman"/>
              <a:cs typeface="Times New Roman"/>
            </a:endParaRPr>
          </a:p>
          <a:p>
            <a:pPr marL="495300" marR="30480" indent="-457200">
              <a:lnSpc>
                <a:spcPts val="2280"/>
              </a:lnSpc>
              <a:spcBef>
                <a:spcPts val="1280"/>
              </a:spcBef>
            </a:pPr>
            <a:r>
              <a:rPr sz="2000" b="1">
                <a:latin typeface="Times New Roman"/>
                <a:cs typeface="Times New Roman"/>
              </a:rPr>
              <a:t>[!</a:t>
            </a:r>
            <a:r>
              <a:rPr sz="1950" b="1" baseline="-6410">
                <a:latin typeface="Times New Roman"/>
                <a:cs typeface="Times New Roman"/>
              </a:rPr>
              <a:t>4</a:t>
            </a:r>
            <a:r>
              <a:rPr sz="2000" b="1">
                <a:latin typeface="Times New Roman"/>
                <a:cs typeface="Times New Roman"/>
              </a:rPr>
              <a:t>]</a:t>
            </a:r>
            <a:r>
              <a:rPr sz="2000" b="1" spc="39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Successful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communication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EPIs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does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require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sufficiently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rich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CG, </a:t>
            </a:r>
            <a:r>
              <a:rPr sz="2000">
                <a:latin typeface="Times New Roman"/>
                <a:cs typeface="Times New Roman"/>
              </a:rPr>
              <a:t>but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rather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sufficiently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aligned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subjective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construals;</a:t>
            </a:r>
            <a:endParaRPr sz="2000">
              <a:latin typeface="Times New Roman"/>
              <a:cs typeface="Times New Roman"/>
            </a:endParaRPr>
          </a:p>
          <a:p>
            <a:pPr marL="495300">
              <a:lnSpc>
                <a:spcPts val="2250"/>
              </a:lnSpc>
            </a:pPr>
            <a:r>
              <a:rPr sz="2000">
                <a:latin typeface="Times New Roman"/>
                <a:cs typeface="Times New Roman"/>
              </a:rPr>
              <a:t>→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FF0000"/>
                </a:solidFill>
                <a:latin typeface="Times New Roman"/>
                <a:cs typeface="Times New Roman"/>
              </a:rPr>
              <a:t>plausible</a:t>
            </a:r>
            <a:r>
              <a:rPr sz="2000" i="1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FF0000"/>
                </a:solidFill>
                <a:latin typeface="Times New Roman"/>
                <a:cs typeface="Times New Roman"/>
              </a:rPr>
              <a:t>ignorability</a:t>
            </a:r>
            <a:r>
              <a:rPr sz="2000" i="1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i="1">
                <a:solidFill>
                  <a:srgbClr val="0070C0"/>
                </a:solidFill>
                <a:latin typeface="Times New Roman"/>
                <a:cs typeface="Times New Roman"/>
              </a:rPr>
              <a:t>plausible</a:t>
            </a:r>
            <a:r>
              <a:rPr sz="2000" i="1" spc="-5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i="1" spc="-10">
                <a:solidFill>
                  <a:srgbClr val="0070C0"/>
                </a:solidFill>
                <a:latin typeface="Times New Roman"/>
                <a:cs typeface="Times New Roman"/>
              </a:rPr>
              <a:t>deniability</a:t>
            </a:r>
            <a:r>
              <a:rPr sz="2000" spc="-1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2506" y="2283066"/>
          <a:ext cx="9535793" cy="2411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0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000" i="1" spc="-10">
                          <a:latin typeface="Times New Roman"/>
                          <a:cs typeface="Times New Roman"/>
                        </a:rPr>
                        <a:t>Scotch</a:t>
                      </a:r>
                      <a:r>
                        <a:rPr sz="2000" i="1" spc="-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75" baseline="-6410">
                          <a:latin typeface="Times New Roman"/>
                          <a:cs typeface="Times New Roman"/>
                        </a:rPr>
                        <a:t>A</a:t>
                      </a:r>
                      <a:endParaRPr sz="1950" baseline="-641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ts val="2175"/>
                        </a:lnSpc>
                      </a:pPr>
                      <a:r>
                        <a:rPr sz="2000" i="1" spc="-10">
                          <a:latin typeface="Times New Roman"/>
                          <a:cs typeface="Times New Roman"/>
                        </a:rPr>
                        <a:t>Scotch</a:t>
                      </a:r>
                      <a:r>
                        <a:rPr sz="2000" i="1" spc="-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75" baseline="-6410">
                          <a:latin typeface="Times New Roman"/>
                          <a:cs typeface="Times New Roman"/>
                        </a:rPr>
                        <a:t>B</a:t>
                      </a:r>
                      <a:endParaRPr sz="1950" baseline="-641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(12)</a:t>
                      </a:r>
                      <a:r>
                        <a:rPr sz="20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a.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A: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Scotch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there?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(13)</a:t>
                      </a:r>
                      <a:r>
                        <a:rPr sz="200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a.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A: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Scotch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there?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Yes.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B: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0">
                          <a:latin typeface="Times New Roman"/>
                          <a:cs typeface="Times New Roman"/>
                        </a:rPr>
                        <a:t>Yes.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c.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Help</a:t>
                      </a:r>
                      <a:r>
                        <a:rPr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latin typeface="Times New Roman"/>
                          <a:cs typeface="Times New Roman"/>
                        </a:rPr>
                        <a:t>yourself.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d.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A: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100965" marR="24130">
                        <a:lnSpc>
                          <a:spcPts val="2300"/>
                        </a:lnSpc>
                        <a:spcBef>
                          <a:spcPts val="270"/>
                        </a:spcBef>
                      </a:pP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Oh,</a:t>
                      </a:r>
                      <a:r>
                        <a:rPr sz="2000" spc="-25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spc="-2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didn’t</a:t>
                      </a:r>
                      <a:r>
                        <a:rPr sz="2000" spc="-25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mean</a:t>
                      </a:r>
                      <a:r>
                        <a:rPr sz="2000" spc="-2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000" spc="-25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imply</a:t>
                      </a:r>
                      <a:r>
                        <a:rPr sz="2000" spc="-2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that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spc="-25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wanted</a:t>
                      </a:r>
                      <a:r>
                        <a:rPr sz="2000" spc="-15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spc="-2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drink.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 spc="-25">
                          <a:latin typeface="Times New Roman"/>
                          <a:cs typeface="Times New Roman"/>
                        </a:rPr>
                        <a:t>e.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2330"/>
                        </a:lnSpc>
                        <a:spcBef>
                          <a:spcPts val="125"/>
                        </a:spcBef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But</a:t>
                      </a:r>
                      <a:r>
                        <a:rPr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you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offering</a:t>
                      </a:r>
                      <a:r>
                        <a:rPr sz="2000" spc="-20">
                          <a:latin typeface="Times New Roman"/>
                          <a:cs typeface="Times New Roman"/>
                        </a:rPr>
                        <a:t> one…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44500" y="5114035"/>
            <a:ext cx="9659620" cy="1603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algn="ctr">
              <a:lnSpc>
                <a:spcPct val="100000"/>
              </a:lnSpc>
              <a:spcBef>
                <a:spcPts val="90"/>
              </a:spcBef>
              <a:tabLst>
                <a:tab pos="2857500" algn="l"/>
              </a:tabLst>
            </a:pPr>
            <a:r>
              <a:rPr sz="2000" i="1" spc="-10">
                <a:latin typeface="Times New Roman"/>
                <a:cs typeface="Times New Roman"/>
              </a:rPr>
              <a:t>host-</a:t>
            </a:r>
            <a:r>
              <a:rPr sz="2000" i="1">
                <a:latin typeface="Times New Roman"/>
                <a:cs typeface="Times New Roman"/>
              </a:rPr>
              <a:t>guest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interaction</a:t>
            </a:r>
            <a:r>
              <a:rPr sz="2000" i="1" spc="425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//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i="1">
                <a:latin typeface="Times New Roman"/>
                <a:cs typeface="Times New Roman"/>
              </a:rPr>
              <a:t>liquor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survey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4000"/>
              </a:lnSpc>
              <a:tabLst>
                <a:tab pos="469265" algn="l"/>
              </a:tabLst>
            </a:pPr>
            <a:r>
              <a:rPr sz="2000" b="1" spc="-25">
                <a:latin typeface="Times New Roman"/>
                <a:cs typeface="Times New Roman"/>
              </a:rPr>
              <a:t>[?]</a:t>
            </a:r>
            <a:r>
              <a:rPr sz="2000" b="1">
                <a:latin typeface="Times New Roman"/>
                <a:cs typeface="Times New Roman"/>
              </a:rPr>
              <a:t>	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EPI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(13a)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subject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[</a:t>
            </a:r>
            <a:r>
              <a:rPr sz="2000">
                <a:latin typeface="Times New Roman"/>
                <a:cs typeface="Times New Roman"/>
              </a:rPr>
              <a:t>or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its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perlocutionary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potential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triggers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process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of</a:t>
            </a:r>
            <a:r>
              <a:rPr sz="2000" b="1" spc="-25">
                <a:latin typeface="Times New Roman"/>
                <a:cs typeface="Times New Roman"/>
              </a:rPr>
              <a:t>] </a:t>
            </a:r>
            <a:r>
              <a:rPr sz="2000">
                <a:latin typeface="Times New Roman"/>
                <a:cs typeface="Times New Roman"/>
              </a:rPr>
              <a:t>interactional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negotiation/modulation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(Jaszczolt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2009;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Elder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2019;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Elder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Haugh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2018);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0"/>
              </a:spcBef>
            </a:pPr>
            <a:r>
              <a:rPr sz="2000">
                <a:latin typeface="Times New Roman"/>
                <a:cs typeface="Times New Roman"/>
              </a:rPr>
              <a:t>→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(13d)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either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plausible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and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strategic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denial,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genuine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and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sincere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denial.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E90E144-A542-02DE-886D-5CC4049A59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29</a:t>
            </a:fld>
            <a:endParaRPr lang="pl-PL"/>
          </a:p>
        </p:txBody>
      </p:sp>
      <p:pic>
        <p:nvPicPr>
          <p:cNvPr id="11" name="Dźwięk 10">
            <a:extLst>
              <a:ext uri="{FF2B5EF4-FFF2-40B4-BE49-F238E27FC236}">
                <a16:creationId xmlns:a16="http://schemas.microsoft.com/office/drawing/2014/main" id="{E184B82C-88D4-2829-FF45-7884C5027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33"/>
    </mc:Choice>
    <mc:Fallback>
      <p:transition spd="slow" advTm="26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9755">
              <a:lnSpc>
                <a:spcPct val="100000"/>
              </a:lnSpc>
              <a:spcBef>
                <a:spcPts val="90"/>
              </a:spcBef>
            </a:pPr>
            <a:r>
              <a:t>1.</a:t>
            </a:r>
            <a:r>
              <a:rPr spc="-15"/>
              <a:t> </a:t>
            </a:r>
            <a:r>
              <a:rPr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6901815" cy="10496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Estate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Agent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(1)</a:t>
            </a:r>
            <a:r>
              <a:rPr sz="2000">
                <a:latin typeface="Times New Roman"/>
                <a:cs typeface="Times New Roman"/>
              </a:rPr>
              <a:t>	Perhaps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you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would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feel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comfortable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settling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50">
                <a:latin typeface="Times New Roman"/>
                <a:cs typeface="Times New Roman"/>
              </a:rPr>
              <a:t>… </a:t>
            </a:r>
            <a:r>
              <a:rPr sz="2000">
                <a:latin typeface="Times New Roman"/>
                <a:cs typeface="Times New Roman"/>
              </a:rPr>
              <a:t>transitional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neighbourhood,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like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Ashwood?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(Camp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2018: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43)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543096"/>
            <a:ext cx="801370" cy="10560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i="1" spc="-10">
                <a:latin typeface="Times New Roman"/>
                <a:cs typeface="Times New Roman"/>
              </a:rPr>
              <a:t>Garage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505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(2)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350"/>
              </a:lnSpc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8900" y="3977132"/>
            <a:ext cx="5788025" cy="621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I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am</a:t>
            </a:r>
            <a:r>
              <a:rPr sz="2000" spc="-1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out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10">
                <a:latin typeface="Times New Roman"/>
                <a:cs typeface="Times New Roman"/>
              </a:rPr>
              <a:t> petrol.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There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garage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round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corner.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32)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ABC891-F8CD-4072-C100-34C1C52F54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3</a:t>
            </a:fld>
            <a:endParaRPr lang="pl-PL"/>
          </a:p>
        </p:txBody>
      </p:sp>
      <p:pic>
        <p:nvPicPr>
          <p:cNvPr id="27" name="Dźwięk 26">
            <a:extLst>
              <a:ext uri="{FF2B5EF4-FFF2-40B4-BE49-F238E27FC236}">
                <a16:creationId xmlns:a16="http://schemas.microsoft.com/office/drawing/2014/main" id="{5CB36179-13B3-BBDA-6B9E-AF3EB9362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00"/>
    </mc:Choice>
    <mc:Fallback>
      <p:transition spd="slow" advTm="29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287833"/>
            <a:ext cx="9640570" cy="453961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293620">
              <a:lnSpc>
                <a:spcPct val="100000"/>
              </a:lnSpc>
              <a:spcBef>
                <a:spcPts val="1205"/>
              </a:spcBef>
            </a:pPr>
            <a:r>
              <a:rPr sz="2000" b="1">
                <a:latin typeface="Times New Roman"/>
                <a:cs typeface="Times New Roman"/>
              </a:rPr>
              <a:t>3.</a:t>
            </a:r>
            <a:r>
              <a:rPr sz="2000" b="1" spc="-70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Expressive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Perlocutionary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>
                <a:latin typeface="Times New Roman"/>
                <a:cs typeface="Times New Roman"/>
              </a:rPr>
              <a:t>Implicatures</a:t>
            </a:r>
            <a:r>
              <a:rPr sz="2000" b="1" spc="-65">
                <a:latin typeface="Times New Roman"/>
                <a:cs typeface="Times New Roman"/>
              </a:rPr>
              <a:t> </a:t>
            </a:r>
            <a:r>
              <a:rPr sz="2000" b="1" spc="-10">
                <a:latin typeface="Times New Roman"/>
                <a:cs typeface="Times New Roman"/>
              </a:rPr>
              <a:t>(EPIs)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00" b="1">
                <a:latin typeface="Times New Roman"/>
                <a:cs typeface="Times New Roman"/>
              </a:rPr>
              <a:t>[H]</a:t>
            </a:r>
            <a:r>
              <a:rPr sz="2000" b="1" spc="17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There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two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types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EPIs: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standard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non-standard</a:t>
            </a:r>
            <a:r>
              <a:rPr sz="2000" spc="-1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00"/>
              </a:spcBef>
            </a:pPr>
            <a:r>
              <a:rPr sz="2000">
                <a:latin typeface="Times New Roman"/>
                <a:cs typeface="Times New Roman"/>
              </a:rPr>
              <a:t>→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Levinson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(1983: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104-</a:t>
            </a:r>
            <a:r>
              <a:rPr sz="2000">
                <a:latin typeface="Times New Roman"/>
                <a:cs typeface="Times New Roman"/>
              </a:rPr>
              <a:t>109)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standard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/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non-</a:t>
            </a:r>
            <a:r>
              <a:rPr sz="2000">
                <a:latin typeface="Times New Roman"/>
                <a:cs typeface="Times New Roman"/>
              </a:rPr>
              <a:t>standard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conversational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implicatures.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2000">
              <a:latin typeface="Times New Roman"/>
              <a:cs typeface="Times New Roman"/>
            </a:endParaRPr>
          </a:p>
          <a:p>
            <a:pPr marL="462280" marR="5080">
              <a:lnSpc>
                <a:spcPts val="2300"/>
              </a:lnSpc>
              <a:spcBef>
                <a:spcPts val="5"/>
              </a:spcBef>
            </a:pPr>
            <a:r>
              <a:rPr sz="2000" i="1">
                <a:latin typeface="Times New Roman"/>
                <a:cs typeface="Times New Roman"/>
              </a:rPr>
              <a:t>Standard</a:t>
            </a:r>
            <a:r>
              <a:rPr sz="2000" i="1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EPIs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conveyed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by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aligning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certain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speech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acts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perlocutionary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goals </a:t>
            </a:r>
            <a:r>
              <a:rPr sz="2000">
                <a:latin typeface="Times New Roman"/>
                <a:cs typeface="Times New Roman"/>
              </a:rPr>
              <a:t>with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what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afforded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by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situations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which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these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acts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performed;</a:t>
            </a:r>
            <a:endParaRPr sz="20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420"/>
              </a:spcBef>
            </a:pP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functioning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relies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on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pre-</a:t>
            </a:r>
            <a:r>
              <a:rPr sz="2000">
                <a:latin typeface="Times New Roman"/>
                <a:cs typeface="Times New Roman"/>
              </a:rPr>
              <a:t>reflective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subjective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construals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(Lieberman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2022).</a:t>
            </a:r>
            <a:endParaRPr sz="20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→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Garage</a:t>
            </a:r>
            <a:r>
              <a:rPr sz="2000">
                <a:latin typeface="Times New Roman"/>
                <a:cs typeface="Times New Roman"/>
              </a:rPr>
              <a:t>,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Scotch</a:t>
            </a:r>
            <a:r>
              <a:rPr sz="2000">
                <a:latin typeface="Times New Roman"/>
                <a:cs typeface="Times New Roman"/>
              </a:rPr>
              <a:t>,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Piccadilly</a:t>
            </a:r>
            <a:r>
              <a:rPr sz="2000" i="1" spc="-5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Circus</a:t>
            </a:r>
            <a:endParaRPr sz="2000">
              <a:latin typeface="Times New Roman"/>
              <a:cs typeface="Times New Roman"/>
            </a:endParaRPr>
          </a:p>
          <a:p>
            <a:pPr marL="462280" marR="316230">
              <a:lnSpc>
                <a:spcPts val="2300"/>
              </a:lnSpc>
              <a:spcBef>
                <a:spcPts val="2175"/>
              </a:spcBef>
            </a:pPr>
            <a:r>
              <a:rPr sz="2000" i="1" spc="-10">
                <a:latin typeface="Times New Roman"/>
                <a:cs typeface="Times New Roman"/>
              </a:rPr>
              <a:t>Non-</a:t>
            </a:r>
            <a:r>
              <a:rPr sz="2000" i="1">
                <a:latin typeface="Times New Roman"/>
                <a:cs typeface="Times New Roman"/>
              </a:rPr>
              <a:t>standard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EPIs,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contrast,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conveyed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through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producing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breaks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(→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Bell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1997)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incongruities</a:t>
            </a:r>
            <a:r>
              <a:rPr sz="2000" i="1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situations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which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they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formed;</a:t>
            </a:r>
            <a:endParaRPr sz="20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450"/>
              </a:spcBef>
            </a:pP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functioning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requires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reflective</a:t>
            </a:r>
            <a:r>
              <a:rPr sz="2000" spc="-5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construals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(Lieberman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2022).</a:t>
            </a:r>
            <a:endParaRPr sz="20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→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Speeding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Driver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8F063DA-A4FA-B193-9C59-AF765E70D7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30</a:t>
            </a:fld>
            <a:endParaRPr lang="pl-PL"/>
          </a:p>
        </p:txBody>
      </p:sp>
      <p:pic>
        <p:nvPicPr>
          <p:cNvPr id="9" name="Dźwięk 8">
            <a:extLst>
              <a:ext uri="{FF2B5EF4-FFF2-40B4-BE49-F238E27FC236}">
                <a16:creationId xmlns:a16="http://schemas.microsoft.com/office/drawing/2014/main" id="{789B110D-C05A-2B28-B3AC-FB54AF3764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40"/>
    </mc:Choice>
    <mc:Fallback>
      <p:transition spd="slow" advTm="52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t>3.</a:t>
            </a:r>
            <a:r>
              <a:rPr spc="-45"/>
              <a:t> </a:t>
            </a:r>
            <a:r>
              <a:t>Expressive</a:t>
            </a:r>
            <a:r>
              <a:rPr spc="-40"/>
              <a:t> </a:t>
            </a:r>
            <a:r>
              <a:rPr spc="-10"/>
              <a:t>Perlocutionary</a:t>
            </a:r>
            <a:r>
              <a:rPr spc="-50"/>
              <a:t> </a:t>
            </a:r>
            <a:r>
              <a:t>Implicatures</a:t>
            </a:r>
            <a:r>
              <a:rPr spc="-40"/>
              <a:t> </a:t>
            </a:r>
            <a:r>
              <a:rPr spc="-10"/>
              <a:t>(EPIs)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74268"/>
            <a:ext cx="16967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>
                <a:latin typeface="Times New Roman"/>
                <a:cs typeface="Times New Roman"/>
              </a:rPr>
              <a:t>Speeding</a:t>
            </a:r>
            <a:r>
              <a:rPr sz="2000" i="1" spc="-7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Driver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39" y="1243076"/>
            <a:ext cx="44830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0">
                <a:latin typeface="Times New Roman"/>
                <a:cs typeface="Times New Roman"/>
              </a:rPr>
              <a:t>(15)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8900" y="1180897"/>
            <a:ext cx="8985250" cy="11258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spcBef>
                <a:spcPts val="580"/>
              </a:spcBef>
              <a:buAutoNum type="alphaLcPeriod"/>
              <a:tabLst>
                <a:tab pos="314325" algn="l"/>
              </a:tabLst>
            </a:pPr>
            <a:r>
              <a:rPr sz="2000">
                <a:latin typeface="Times New Roman"/>
                <a:cs typeface="Times New Roman"/>
              </a:rPr>
              <a:t>I’m</a:t>
            </a:r>
            <a:r>
              <a:rPr sz="2000" spc="-1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1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1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bit</a:t>
            </a:r>
            <a:r>
              <a:rPr sz="2000" spc="-1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1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10">
                <a:latin typeface="Times New Roman"/>
                <a:cs typeface="Times New Roman"/>
              </a:rPr>
              <a:t> hurry.</a:t>
            </a:r>
            <a:endParaRPr sz="2000">
              <a:latin typeface="Times New Roman"/>
              <a:cs typeface="Times New Roman"/>
            </a:endParaRPr>
          </a:p>
          <a:p>
            <a:pPr marL="329565" indent="-316865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329565" algn="l"/>
              </a:tabLst>
            </a:pP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there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any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way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we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can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settle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right</a:t>
            </a:r>
            <a:r>
              <a:rPr sz="2000" spc="-20">
                <a:latin typeface="Times New Roman"/>
                <a:cs typeface="Times New Roman"/>
              </a:rPr>
              <a:t> now?</a:t>
            </a:r>
            <a:endParaRPr sz="2000">
              <a:latin typeface="Times New Roman"/>
              <a:cs typeface="Times New Roman"/>
            </a:endParaRPr>
          </a:p>
          <a:p>
            <a:pPr marL="331470">
              <a:lnSpc>
                <a:spcPct val="10000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(Pinker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2007: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444-</a:t>
            </a:r>
            <a:r>
              <a:rPr sz="2000">
                <a:latin typeface="Times New Roman"/>
                <a:cs typeface="Times New Roman"/>
              </a:rPr>
              <a:t>446;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cf.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Pinker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al.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2008: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834;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Terkourafi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2011;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Camp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2018: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43)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400" y="2538476"/>
            <a:ext cx="7206615" cy="176783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08000" marR="1010285" indent="-457200" algn="just">
              <a:lnSpc>
                <a:spcPts val="2300"/>
              </a:lnSpc>
              <a:spcBef>
                <a:spcPts val="250"/>
              </a:spcBef>
            </a:pPr>
            <a:r>
              <a:rPr sz="2000" b="1">
                <a:latin typeface="Times New Roman"/>
                <a:cs typeface="Times New Roman"/>
              </a:rPr>
              <a:t>[!</a:t>
            </a:r>
            <a:r>
              <a:rPr sz="1950" b="1" baseline="-6410">
                <a:latin typeface="Times New Roman"/>
                <a:cs typeface="Times New Roman"/>
              </a:rPr>
              <a:t>5</a:t>
            </a:r>
            <a:r>
              <a:rPr sz="2000" b="1">
                <a:latin typeface="Times New Roman"/>
                <a:cs typeface="Times New Roman"/>
              </a:rPr>
              <a:t>]</a:t>
            </a:r>
            <a:r>
              <a:rPr sz="2000" b="1" spc="39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(15b)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constitutes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‘break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frame’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(Bell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1997: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57); </a:t>
            </a:r>
            <a:r>
              <a:rPr sz="2000">
                <a:latin typeface="Times New Roman"/>
                <a:cs typeface="Times New Roman"/>
              </a:rPr>
              <a:t>i.e.,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aligned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with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what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situations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question </a:t>
            </a:r>
            <a:r>
              <a:rPr sz="2000">
                <a:latin typeface="Times New Roman"/>
                <a:cs typeface="Times New Roman"/>
              </a:rPr>
              <a:t>afford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participants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thought,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speech,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action;</a:t>
            </a:r>
            <a:endParaRPr sz="2000">
              <a:latin typeface="Times New Roman"/>
              <a:cs typeface="Times New Roman"/>
            </a:endParaRPr>
          </a:p>
          <a:p>
            <a:pPr marL="508000" marR="17780">
              <a:lnSpc>
                <a:spcPts val="2300"/>
              </a:lnSpc>
              <a:spcBef>
                <a:spcPts val="2125"/>
              </a:spcBef>
            </a:pPr>
            <a:r>
              <a:rPr sz="2000">
                <a:latin typeface="Times New Roman"/>
                <a:cs typeface="Times New Roman"/>
              </a:rPr>
              <a:t>it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enables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diver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maintain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epistemically</a:t>
            </a:r>
            <a:r>
              <a:rPr sz="2000" i="1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plausible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deniability </a:t>
            </a:r>
            <a:r>
              <a:rPr sz="2000">
                <a:latin typeface="Times New Roman"/>
                <a:cs typeface="Times New Roman"/>
              </a:rPr>
              <a:t>(Witek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2024;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cf.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Dinges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Zakkou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2023).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382F56-F1DB-3425-1023-84673AF59D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31</a:t>
            </a:fld>
            <a:endParaRPr lang="pl-PL"/>
          </a:p>
        </p:txBody>
      </p:sp>
      <p:pic>
        <p:nvPicPr>
          <p:cNvPr id="13" name="Dźwięk 12">
            <a:extLst>
              <a:ext uri="{FF2B5EF4-FFF2-40B4-BE49-F238E27FC236}">
                <a16:creationId xmlns:a16="http://schemas.microsoft.com/office/drawing/2014/main" id="{55C23E2A-63C8-F89B-AB01-A5D0808A8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09"/>
    </mc:Choice>
    <mc:Fallback>
      <p:transition spd="slow" advTm="50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23035">
              <a:lnSpc>
                <a:spcPct val="100000"/>
              </a:lnSpc>
              <a:spcBef>
                <a:spcPts val="90"/>
              </a:spcBef>
            </a:pPr>
            <a:r>
              <a:t>4.</a:t>
            </a:r>
            <a:r>
              <a:rPr spc="-50"/>
              <a:t> </a:t>
            </a:r>
            <a:r>
              <a:t>Concluding</a:t>
            </a:r>
            <a:r>
              <a:rPr spc="-50"/>
              <a:t> </a:t>
            </a:r>
            <a:r>
              <a:rPr spc="-10"/>
              <a:t>remarks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66876"/>
            <a:ext cx="9159875" cy="3444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PCIs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EPIs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constitute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two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types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non-</a:t>
            </a:r>
            <a:r>
              <a:rPr sz="2000">
                <a:latin typeface="Times New Roman"/>
                <a:cs typeface="Times New Roman"/>
              </a:rPr>
              <a:t>conversational,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non-</a:t>
            </a:r>
            <a:r>
              <a:rPr sz="2000">
                <a:latin typeface="Times New Roman"/>
                <a:cs typeface="Times New Roman"/>
              </a:rPr>
              <a:t>conventional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implicatures.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latin typeface="Times New Roman"/>
                <a:cs typeface="Times New Roman"/>
              </a:rPr>
              <a:t>PCIs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partially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overt,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exploit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Fake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One-</a:t>
            </a:r>
            <a:r>
              <a:rPr sz="2000">
                <a:latin typeface="Times New Roman"/>
                <a:cs typeface="Times New Roman"/>
              </a:rPr>
              <a:t>Way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Mirror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Effect,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6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produce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asymmetric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contextual</a:t>
            </a:r>
            <a:r>
              <a:rPr sz="2000" spc="-6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updates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(→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psychological</a:t>
            </a:r>
            <a:r>
              <a:rPr sz="2000" i="1" spc="-7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plausible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deniability).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2924810">
              <a:lnSpc>
                <a:spcPct val="95500"/>
              </a:lnSpc>
            </a:pPr>
            <a:r>
              <a:rPr sz="2000">
                <a:latin typeface="Times New Roman"/>
                <a:cs typeface="Times New Roman"/>
              </a:rPr>
              <a:t>EPIs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non-</a:t>
            </a:r>
            <a:r>
              <a:rPr sz="2000">
                <a:latin typeface="Times New Roman"/>
                <a:cs typeface="Times New Roman"/>
              </a:rPr>
              <a:t>overt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forms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expressive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communication.</a:t>
            </a:r>
            <a:r>
              <a:rPr sz="2000" spc="50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successful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communication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requires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sufficiently</a:t>
            </a:r>
            <a:r>
              <a:rPr sz="2000" spc="-5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aligned </a:t>
            </a:r>
            <a:r>
              <a:rPr sz="2000">
                <a:latin typeface="Times New Roman"/>
                <a:cs typeface="Times New Roman"/>
              </a:rPr>
              <a:t>subjective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construals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(→</a:t>
            </a:r>
            <a:r>
              <a:rPr sz="2000" spc="-5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epistemic</a:t>
            </a:r>
            <a:r>
              <a:rPr sz="2000" i="1" spc="-5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plausible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deniability).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>
                <a:latin typeface="Times New Roman"/>
                <a:cs typeface="Times New Roman"/>
              </a:rPr>
              <a:t>There</a:t>
            </a:r>
            <a:r>
              <a:rPr sz="2100" spc="-60">
                <a:latin typeface="Times New Roman"/>
                <a:cs typeface="Times New Roman"/>
              </a:rPr>
              <a:t> </a:t>
            </a:r>
            <a:r>
              <a:rPr sz="2100">
                <a:latin typeface="Times New Roman"/>
                <a:cs typeface="Times New Roman"/>
              </a:rPr>
              <a:t>are</a:t>
            </a:r>
            <a:r>
              <a:rPr sz="2100" spc="-55">
                <a:latin typeface="Times New Roman"/>
                <a:cs typeface="Times New Roman"/>
              </a:rPr>
              <a:t> </a:t>
            </a:r>
            <a:r>
              <a:rPr sz="2100">
                <a:latin typeface="Times New Roman"/>
                <a:cs typeface="Times New Roman"/>
              </a:rPr>
              <a:t>standard</a:t>
            </a:r>
            <a:r>
              <a:rPr sz="2100" spc="-60">
                <a:latin typeface="Times New Roman"/>
                <a:cs typeface="Times New Roman"/>
              </a:rPr>
              <a:t> </a:t>
            </a:r>
            <a:r>
              <a:rPr sz="2100">
                <a:latin typeface="Times New Roman"/>
                <a:cs typeface="Times New Roman"/>
              </a:rPr>
              <a:t>and</a:t>
            </a:r>
            <a:r>
              <a:rPr sz="2100" spc="-55">
                <a:latin typeface="Times New Roman"/>
                <a:cs typeface="Times New Roman"/>
              </a:rPr>
              <a:t> </a:t>
            </a:r>
            <a:r>
              <a:rPr sz="2100" spc="-10">
                <a:latin typeface="Times New Roman"/>
                <a:cs typeface="Times New Roman"/>
              </a:rPr>
              <a:t>non-</a:t>
            </a:r>
            <a:r>
              <a:rPr sz="2100">
                <a:latin typeface="Times New Roman"/>
                <a:cs typeface="Times New Roman"/>
              </a:rPr>
              <a:t>standard</a:t>
            </a:r>
            <a:r>
              <a:rPr sz="2100" spc="-55">
                <a:latin typeface="Times New Roman"/>
                <a:cs typeface="Times New Roman"/>
              </a:rPr>
              <a:t> </a:t>
            </a:r>
            <a:r>
              <a:rPr sz="2100" spc="-10">
                <a:latin typeface="Times New Roman"/>
                <a:cs typeface="Times New Roman"/>
              </a:rPr>
              <a:t>EPIs.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DCF616-A29D-6248-47CC-5162C991169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32</a:t>
            </a:fld>
            <a:endParaRPr lang="pl-PL"/>
          </a:p>
        </p:txBody>
      </p:sp>
      <p:pic>
        <p:nvPicPr>
          <p:cNvPr id="11" name="Dźwięk 10">
            <a:extLst>
              <a:ext uri="{FF2B5EF4-FFF2-40B4-BE49-F238E27FC236}">
                <a16:creationId xmlns:a16="http://schemas.microsoft.com/office/drawing/2014/main" id="{8F030A02-1D93-C193-FF08-A39863859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85"/>
    </mc:Choice>
    <mc:Fallback>
      <p:transition spd="slow" advTm="44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383" y="6169152"/>
            <a:ext cx="2792095" cy="9525"/>
          </a:xfrm>
          <a:custGeom>
            <a:avLst/>
            <a:gdLst/>
            <a:ahLst/>
            <a:cxnLst/>
            <a:rect l="l" t="t" r="r" b="b"/>
            <a:pathLst>
              <a:path w="2792095" h="9525">
                <a:moveTo>
                  <a:pt x="2791968" y="0"/>
                </a:moveTo>
                <a:lnTo>
                  <a:pt x="0" y="0"/>
                </a:lnTo>
                <a:lnTo>
                  <a:pt x="0" y="9143"/>
                </a:lnTo>
                <a:lnTo>
                  <a:pt x="2791968" y="9143"/>
                </a:lnTo>
                <a:lnTo>
                  <a:pt x="2791968" y="0"/>
                </a:lnTo>
                <a:close/>
              </a:path>
            </a:pathLst>
          </a:custGeom>
          <a:solidFill>
            <a:srgbClr val="000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8784" y="6464808"/>
            <a:ext cx="4703445" cy="9525"/>
          </a:xfrm>
          <a:custGeom>
            <a:avLst/>
            <a:gdLst/>
            <a:ahLst/>
            <a:cxnLst/>
            <a:rect l="l" t="t" r="r" b="b"/>
            <a:pathLst>
              <a:path w="4703445" h="9525">
                <a:moveTo>
                  <a:pt x="4703064" y="0"/>
                </a:moveTo>
                <a:lnTo>
                  <a:pt x="0" y="0"/>
                </a:lnTo>
                <a:lnTo>
                  <a:pt x="0" y="9143"/>
                </a:lnTo>
                <a:lnTo>
                  <a:pt x="4703064" y="9143"/>
                </a:lnTo>
                <a:lnTo>
                  <a:pt x="4703064" y="0"/>
                </a:lnTo>
                <a:close/>
              </a:path>
            </a:pathLst>
          </a:custGeom>
          <a:solidFill>
            <a:srgbClr val="000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429259"/>
            <a:ext cx="9869805" cy="6580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10">
                <a:latin typeface="Times New Roman"/>
                <a:cs typeface="Times New Roman"/>
              </a:rPr>
              <a:t>References</a:t>
            </a:r>
            <a:endParaRPr sz="1500">
              <a:latin typeface="Times New Roman"/>
              <a:cs typeface="Times New Roman"/>
            </a:endParaRPr>
          </a:p>
          <a:p>
            <a:pPr marL="372745" marR="1808480" indent="-360045">
              <a:lnSpc>
                <a:spcPts val="1730"/>
              </a:lnSpc>
              <a:spcBef>
                <a:spcPts val="1245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Asher,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Nicholas,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Alex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Lascarides.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2013.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Strategic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conversation.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Semantics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&amp;</a:t>
            </a:r>
            <a:r>
              <a:rPr sz="1500" i="1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Pragmatics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6,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article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2.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https://doi.org/10.3765/sp.6.2</a:t>
            </a:r>
            <a:endParaRPr sz="1500">
              <a:latin typeface="Times New Roman"/>
              <a:cs typeface="Times New Roman"/>
            </a:endParaRPr>
          </a:p>
          <a:p>
            <a:pPr marL="372745" marR="422275" indent="-360045">
              <a:lnSpc>
                <a:spcPts val="1730"/>
              </a:lnSpc>
              <a:spcBef>
                <a:spcPts val="570"/>
              </a:spcBef>
            </a:pPr>
            <a:r>
              <a:rPr sz="1500">
                <a:latin typeface="Times New Roman"/>
                <a:cs typeface="Times New Roman"/>
              </a:rPr>
              <a:t>Attardo,</a:t>
            </a:r>
            <a:r>
              <a:rPr sz="1500" spc="-5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Salvatore.</a:t>
            </a:r>
            <a:r>
              <a:rPr sz="1500" spc="-5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1997.</a:t>
            </a:r>
            <a:r>
              <a:rPr sz="1500" spc="-5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Locutionary</a:t>
            </a:r>
            <a:r>
              <a:rPr sz="1500" spc="-5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and</a:t>
            </a:r>
            <a:r>
              <a:rPr sz="1500" spc="-5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perlocutionary</a:t>
            </a:r>
            <a:r>
              <a:rPr sz="1500" spc="-5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cooperation:</a:t>
            </a:r>
            <a:r>
              <a:rPr sz="1500" spc="-5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The</a:t>
            </a:r>
            <a:r>
              <a:rPr sz="1500" spc="-5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perlocutionary</a:t>
            </a:r>
            <a:r>
              <a:rPr sz="1500" spc="-5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cooperative</a:t>
            </a:r>
            <a:r>
              <a:rPr sz="1500" spc="-5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principle.</a:t>
            </a:r>
            <a:r>
              <a:rPr sz="1500" spc="-8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Journal</a:t>
            </a:r>
            <a:r>
              <a:rPr sz="1500" i="1" spc="-50">
                <a:latin typeface="Times New Roman"/>
                <a:cs typeface="Times New Roman"/>
              </a:rPr>
              <a:t> </a:t>
            </a:r>
            <a:r>
              <a:rPr sz="1500" i="1" spc="-25">
                <a:latin typeface="Times New Roman"/>
                <a:cs typeface="Times New Roman"/>
              </a:rPr>
              <a:t>of </a:t>
            </a:r>
            <a:r>
              <a:rPr sz="1500" i="1">
                <a:latin typeface="Times New Roman"/>
                <a:cs typeface="Times New Roman"/>
              </a:rPr>
              <a:t>Pragmatics</a:t>
            </a:r>
            <a:r>
              <a:rPr sz="1500" i="1" spc="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27,</a:t>
            </a:r>
            <a:r>
              <a:rPr sz="1500" spc="5">
                <a:latin typeface="Times New Roman"/>
                <a:cs typeface="Times New Roman"/>
              </a:rPr>
              <a:t> </a:t>
            </a:r>
            <a:r>
              <a:rPr sz="1500" spc="-10">
                <a:latin typeface="Times New Roman"/>
                <a:cs typeface="Times New Roman"/>
              </a:rPr>
              <a:t>753-</a:t>
            </a:r>
            <a:r>
              <a:rPr sz="1500">
                <a:latin typeface="Times New Roman"/>
                <a:cs typeface="Times New Roman"/>
              </a:rPr>
              <a:t>779.</a:t>
            </a:r>
            <a:r>
              <a:rPr sz="1500" spc="5"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https://doi.org/10.1016/S0378-2166(96)00063-</a:t>
            </a:r>
            <a:r>
              <a:rPr sz="1500" u="sng" spc="-5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X</a:t>
            </a:r>
            <a:endParaRPr sz="1500">
              <a:latin typeface="Times New Roman"/>
              <a:cs typeface="Times New Roman"/>
            </a:endParaRPr>
          </a:p>
          <a:p>
            <a:pPr marL="372745" marR="262255" indent="-360045">
              <a:lnSpc>
                <a:spcPts val="1730"/>
              </a:lnSpc>
              <a:spcBef>
                <a:spcPts val="600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Attardo,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Salvatore.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1999.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Covert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Speech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Acts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their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Meaning.</a:t>
            </a:r>
            <a:r>
              <a:rPr sz="1500" spc="-5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Deseret</a:t>
            </a:r>
            <a:r>
              <a:rPr sz="1500" i="1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Language</a:t>
            </a:r>
            <a:r>
              <a:rPr sz="1500" i="1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i="1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Linguistic</a:t>
            </a:r>
            <a:r>
              <a:rPr sz="1500" i="1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Society</a:t>
            </a:r>
            <a:r>
              <a:rPr sz="1500" i="1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Symposium</a:t>
            </a:r>
            <a:r>
              <a:rPr sz="1500" i="1" spc="-6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25(1), 202-</a:t>
            </a:r>
            <a:r>
              <a:rPr sz="1500" spc="-20">
                <a:solidFill>
                  <a:srgbClr val="00000A"/>
                </a:solidFill>
                <a:latin typeface="Times New Roman"/>
                <a:cs typeface="Times New Roman"/>
              </a:rPr>
              <a:t>217.</a:t>
            </a:r>
            <a:endParaRPr sz="1500">
              <a:latin typeface="Times New Roman"/>
              <a:cs typeface="Times New Roman"/>
            </a:endParaRPr>
          </a:p>
          <a:p>
            <a:pPr marL="372745">
              <a:lnSpc>
                <a:spcPts val="1645"/>
              </a:lnSpc>
            </a:pP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https://scholarsarchive.byu.edu/dlls/vol25/iss1/19?utm_source=scholarsarchive.byu.edu%2Fdlls%2Fvol25%2Fiss1%2F19&amp;</a:t>
            </a:r>
            <a:endParaRPr sz="1500">
              <a:latin typeface="Times New Roman"/>
              <a:cs typeface="Times New Roman"/>
            </a:endParaRPr>
          </a:p>
          <a:p>
            <a:pPr marL="372745">
              <a:lnSpc>
                <a:spcPts val="1764"/>
              </a:lnSpc>
            </a:pP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utm_medium=PDF&amp;utm_campaign=PDFCoverPages</a:t>
            </a:r>
            <a:endParaRPr sz="1500">
              <a:latin typeface="Times New Roman"/>
              <a:cs typeface="Times New Roman"/>
            </a:endParaRPr>
          </a:p>
          <a:p>
            <a:pPr marL="12700" marR="812165">
              <a:lnSpc>
                <a:spcPct val="129299"/>
              </a:lnSpc>
            </a:pPr>
            <a:r>
              <a:rPr sz="1500">
                <a:latin typeface="Times New Roman"/>
                <a:cs typeface="Times New Roman"/>
              </a:rPr>
              <a:t>Bach,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Kent,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and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Robert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M.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Harnish.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1979.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Linguistic</a:t>
            </a:r>
            <a:r>
              <a:rPr sz="1500" i="1" spc="-35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Communication</a:t>
            </a:r>
            <a:r>
              <a:rPr sz="1500" i="1" spc="-4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and</a:t>
            </a:r>
            <a:r>
              <a:rPr sz="1500" i="1" spc="-35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Speech</a:t>
            </a:r>
            <a:r>
              <a:rPr sz="1500" i="1" spc="-4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Acts</a:t>
            </a:r>
            <a:r>
              <a:rPr sz="1500">
                <a:latin typeface="Times New Roman"/>
                <a:cs typeface="Times New Roman"/>
              </a:rPr>
              <a:t>.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Cambridge,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Mass.: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MIT</a:t>
            </a:r>
            <a:r>
              <a:rPr sz="1500" spc="-40">
                <a:latin typeface="Times New Roman"/>
                <a:cs typeface="Times New Roman"/>
              </a:rPr>
              <a:t> </a:t>
            </a:r>
            <a:r>
              <a:rPr sz="1500" spc="-10">
                <a:latin typeface="Times New Roman"/>
                <a:cs typeface="Times New Roman"/>
              </a:rPr>
              <a:t>Press. </a:t>
            </a:r>
            <a:r>
              <a:rPr sz="1500">
                <a:latin typeface="Times New Roman"/>
                <a:cs typeface="Times New Roman"/>
              </a:rPr>
              <a:t>Bell,</a:t>
            </a:r>
            <a:r>
              <a:rPr sz="1500" spc="-2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David</a:t>
            </a:r>
            <a:r>
              <a:rPr sz="1500" spc="-2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M.,</a:t>
            </a:r>
            <a:r>
              <a:rPr sz="1500" spc="-2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1997.</a:t>
            </a:r>
            <a:r>
              <a:rPr sz="1500" spc="-2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Innuendo.</a:t>
            </a:r>
            <a:r>
              <a:rPr sz="1500" spc="-15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Journal</a:t>
            </a:r>
            <a:r>
              <a:rPr sz="1500" i="1" spc="-2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of</a:t>
            </a:r>
            <a:r>
              <a:rPr sz="1500" i="1" spc="-2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Pragmatics</a:t>
            </a:r>
            <a:r>
              <a:rPr sz="1500" i="1" spc="-2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27(1),</a:t>
            </a:r>
            <a:r>
              <a:rPr sz="1500" spc="-20">
                <a:latin typeface="Times New Roman"/>
                <a:cs typeface="Times New Roman"/>
              </a:rPr>
              <a:t> </a:t>
            </a:r>
            <a:r>
              <a:rPr sz="1500" spc="-10">
                <a:latin typeface="Times New Roman"/>
                <a:cs typeface="Times New Roman"/>
              </a:rPr>
              <a:t>35-</a:t>
            </a:r>
            <a:r>
              <a:rPr sz="1500">
                <a:latin typeface="Times New Roman"/>
                <a:cs typeface="Times New Roman"/>
              </a:rPr>
              <a:t>59.</a:t>
            </a:r>
            <a:r>
              <a:rPr sz="1500" spc="-15"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https://doi.org/10.1016/S0378-2166(97)88001-</a:t>
            </a:r>
            <a:r>
              <a:rPr sz="1500" u="sng" spc="-5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  <a:p>
            <a:pPr marL="372745" marR="184150" indent="-360045">
              <a:lnSpc>
                <a:spcPts val="1730"/>
              </a:lnSpc>
              <a:spcBef>
                <a:spcPts val="620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Camp,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Elisabeth.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2018.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Insinuation,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Common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Ground,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the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Conversational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Record.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D.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Fogal,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D.W.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Harris,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M.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20">
                <a:solidFill>
                  <a:srgbClr val="00000A"/>
                </a:solidFill>
                <a:latin typeface="Times New Roman"/>
                <a:cs typeface="Times New Roman"/>
              </a:rPr>
              <a:t>Moss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(Eds.),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New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work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on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speech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acts,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pp.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20">
                <a:solidFill>
                  <a:srgbClr val="00000A"/>
                </a:solidFill>
                <a:latin typeface="Times New Roman"/>
                <a:cs typeface="Times New Roman"/>
              </a:rPr>
              <a:t>40-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66.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Oxford: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OUP.</a:t>
            </a:r>
            <a:r>
              <a:rPr sz="1500" u="sng" spc="-25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https://doi.org/10.1093/oso/9780198738831.003.0002</a:t>
            </a:r>
            <a:endParaRPr sz="1500">
              <a:latin typeface="Times New Roman"/>
              <a:cs typeface="Times New Roman"/>
            </a:endParaRPr>
          </a:p>
          <a:p>
            <a:pPr marL="372745" marR="1929130" indent="-360045">
              <a:lnSpc>
                <a:spcPts val="1730"/>
              </a:lnSpc>
              <a:spcBef>
                <a:spcPts val="595"/>
              </a:spcBef>
            </a:pPr>
            <a:r>
              <a:rPr sz="1500">
                <a:latin typeface="Times New Roman"/>
                <a:cs typeface="Times New Roman"/>
              </a:rPr>
              <a:t>Carassa,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Antonella,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and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Marco</a:t>
            </a:r>
            <a:r>
              <a:rPr sz="1500" spc="-4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Colombetti.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2009.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Joint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meaning.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Journal</a:t>
            </a:r>
            <a:r>
              <a:rPr sz="1500" i="1" spc="-3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of</a:t>
            </a:r>
            <a:r>
              <a:rPr sz="1500" i="1" spc="-3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Pragmatics</a:t>
            </a:r>
            <a:r>
              <a:rPr sz="1500" i="1" spc="-4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41,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 spc="-10">
                <a:latin typeface="Times New Roman"/>
                <a:cs typeface="Times New Roman"/>
              </a:rPr>
              <a:t>1837-1854.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https://doi.org/10.1016/j.pragma.2009.03.005</a:t>
            </a:r>
            <a:endParaRPr sz="1500">
              <a:latin typeface="Times New Roman"/>
              <a:cs typeface="Times New Roman"/>
            </a:endParaRPr>
          </a:p>
          <a:p>
            <a:pPr marL="12700" marR="388620">
              <a:lnSpc>
                <a:spcPts val="2330"/>
              </a:lnSpc>
              <a:spcBef>
                <a:spcPts val="114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Dinges,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Alexander,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Julia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Zakkou.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2023.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On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Deniability.</a:t>
            </a:r>
            <a:r>
              <a:rPr sz="1500" spc="-5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Mind</a:t>
            </a:r>
            <a:r>
              <a:rPr sz="1500" i="1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132(526),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372-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401.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https://doi.org/10.1093/mind/fzac056</a:t>
            </a:r>
            <a:r>
              <a:rPr sz="1500" spc="-10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Elder,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Chi-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Hé.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2019.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Negotiating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What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Is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Said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the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Face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of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Miscommunication.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P.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Stalmaszczyk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(Ed.),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Philosophical</a:t>
            </a:r>
            <a:endParaRPr sz="1500">
              <a:latin typeface="Times New Roman"/>
              <a:cs typeface="Times New Roman"/>
            </a:endParaRPr>
          </a:p>
          <a:p>
            <a:pPr marL="372745">
              <a:lnSpc>
                <a:spcPts val="1560"/>
              </a:lnSpc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Insights</a:t>
            </a:r>
            <a:r>
              <a:rPr sz="1500" spc="-2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into</a:t>
            </a:r>
            <a:r>
              <a:rPr sz="1500" spc="-1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Pragmatics,</a:t>
            </a:r>
            <a:r>
              <a:rPr sz="1500" spc="-1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pp.</a:t>
            </a:r>
            <a:r>
              <a:rPr sz="1500" spc="-1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107-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126.</a:t>
            </a:r>
            <a:r>
              <a:rPr sz="1500" spc="-1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Berlin,</a:t>
            </a:r>
            <a:r>
              <a:rPr sz="1500" spc="-1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Boston:</a:t>
            </a:r>
            <a:r>
              <a:rPr sz="1500" spc="-1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De</a:t>
            </a:r>
            <a:r>
              <a:rPr sz="1500" spc="-2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Gruyter.</a:t>
            </a:r>
            <a:r>
              <a:rPr sz="1500" spc="-1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https://doi.org/10.1515/9783110628937-</a:t>
            </a:r>
            <a:r>
              <a:rPr sz="1500" u="sng" spc="-25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006</a:t>
            </a:r>
            <a:endParaRPr sz="1500">
              <a:latin typeface="Times New Roman"/>
              <a:cs typeface="Times New Roman"/>
            </a:endParaRPr>
          </a:p>
          <a:p>
            <a:pPr marL="372745" marR="535305" indent="-360045">
              <a:lnSpc>
                <a:spcPts val="1730"/>
              </a:lnSpc>
              <a:spcBef>
                <a:spcPts val="645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Elder,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Chi-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Hé.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Michael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Haugh.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2018.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The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interactional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achievement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of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speaker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meaning: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Toward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formal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account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of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conversational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inference.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Intercultural</a:t>
            </a:r>
            <a:r>
              <a:rPr sz="1500" i="1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Pragmatics</a:t>
            </a:r>
            <a:r>
              <a:rPr sz="1500" i="1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15(15),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593-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625.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https://doi.org/10.1515/ip-2018-</a:t>
            </a:r>
            <a:r>
              <a:rPr sz="1500" u="sng" spc="-2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0021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64"/>
              </a:lnSpc>
              <a:spcBef>
                <a:spcPts val="455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Geurts,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Bart.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2019.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Communication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as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commitment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sharing: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speech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acts,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implicatures,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common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ground.</a:t>
            </a:r>
            <a:r>
              <a:rPr sz="1500" spc="-5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Theoretical</a:t>
            </a:r>
            <a:r>
              <a:rPr sz="1500" i="1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 spc="-10">
                <a:solidFill>
                  <a:srgbClr val="00000A"/>
                </a:solidFill>
                <a:latin typeface="Times New Roman"/>
                <a:cs typeface="Times New Roman"/>
              </a:rPr>
              <a:t>Linguistics</a:t>
            </a:r>
            <a:endParaRPr sz="1500">
              <a:latin typeface="Times New Roman"/>
              <a:cs typeface="Times New Roman"/>
            </a:endParaRPr>
          </a:p>
          <a:p>
            <a:pPr marL="372745">
              <a:lnSpc>
                <a:spcPts val="1764"/>
              </a:lnSpc>
            </a:pP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45(1-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2),</a:t>
            </a:r>
            <a:r>
              <a:rPr sz="1500" spc="5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1-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30.</a:t>
            </a:r>
            <a:r>
              <a:rPr sz="1500" spc="5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563C1"/>
                </a:solidFill>
                <a:latin typeface="Times New Roman"/>
                <a:cs typeface="Times New Roman"/>
              </a:rPr>
              <a:t>https://doi.org/10.1515/tl-2019-</a:t>
            </a:r>
            <a:r>
              <a:rPr sz="1500" spc="-20">
                <a:solidFill>
                  <a:srgbClr val="0563C1"/>
                </a:solidFill>
                <a:latin typeface="Times New Roman"/>
                <a:cs typeface="Times New Roman"/>
              </a:rPr>
              <a:t>0001</a:t>
            </a:r>
            <a:endParaRPr sz="1500">
              <a:latin typeface="Times New Roman"/>
              <a:cs typeface="Times New Roman"/>
            </a:endParaRPr>
          </a:p>
          <a:p>
            <a:pPr marL="12700" marR="542925">
              <a:lnSpc>
                <a:spcPct val="129299"/>
              </a:lnSpc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Green,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Mitchell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2007.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Self-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expression.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Oxford: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OUP.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563C1"/>
                </a:solidFill>
                <a:latin typeface="Times New Roman"/>
                <a:cs typeface="Times New Roman"/>
              </a:rPr>
              <a:t>https://doi.org/10.1093/acprof:oso/9780199283781.001.0001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Griffin,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Dale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W.,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Lee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Ross.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1991.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Subjective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Construal,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Social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Inference,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Human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Misunderstanding.</a:t>
            </a:r>
            <a:r>
              <a:rPr sz="1500" spc="-5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Advances</a:t>
            </a:r>
            <a:r>
              <a:rPr sz="1500" i="1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in</a:t>
            </a:r>
            <a:endParaRPr sz="1500">
              <a:latin typeface="Times New Roman"/>
              <a:cs typeface="Times New Roman"/>
            </a:endParaRPr>
          </a:p>
          <a:p>
            <a:pPr marL="372745">
              <a:lnSpc>
                <a:spcPts val="1730"/>
              </a:lnSpc>
            </a:pP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Experimental</a:t>
            </a:r>
            <a:r>
              <a:rPr sz="1500" i="1" spc="-1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Social</a:t>
            </a:r>
            <a:r>
              <a:rPr sz="1500" i="1" spc="-1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Psychology</a:t>
            </a:r>
            <a:r>
              <a:rPr sz="1500" i="1" spc="-1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24,</a:t>
            </a:r>
            <a:r>
              <a:rPr sz="1500" spc="-1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319-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359.</a:t>
            </a:r>
            <a:r>
              <a:rPr sz="1500" spc="-1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https://doi.org/10.1016/S0065-2601(08)60333-</a:t>
            </a:r>
            <a:r>
              <a:rPr sz="1500" u="sng" spc="-5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29F6108-EA05-913B-0C88-1C20128BA1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33</a:t>
            </a:fld>
            <a:endParaRPr lang="pl-P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" y="364032"/>
            <a:ext cx="9918065" cy="64262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25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Grice,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Paul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H.,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1989.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Studies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in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the</a:t>
            </a:r>
            <a:r>
              <a:rPr sz="1500" i="1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Way</a:t>
            </a:r>
            <a:r>
              <a:rPr sz="1500" i="1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of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Words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Harvard: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20">
                <a:solidFill>
                  <a:srgbClr val="00000A"/>
                </a:solidFill>
                <a:latin typeface="Times New Roman"/>
                <a:cs typeface="Times New Roman"/>
              </a:rPr>
              <a:t>HUP.</a:t>
            </a:r>
            <a:endParaRPr sz="1500">
              <a:latin typeface="Times New Roman"/>
              <a:cs typeface="Times New Roman"/>
            </a:endParaRPr>
          </a:p>
          <a:p>
            <a:pPr marL="398145" marR="1614170" indent="-360045">
              <a:lnSpc>
                <a:spcPts val="1730"/>
              </a:lnSpc>
              <a:spcBef>
                <a:spcPts val="645"/>
              </a:spcBef>
            </a:pPr>
            <a:r>
              <a:rPr sz="1500">
                <a:latin typeface="Times New Roman"/>
                <a:cs typeface="Times New Roman"/>
              </a:rPr>
              <a:t>Haugh,</a:t>
            </a:r>
            <a:r>
              <a:rPr sz="1500" spc="-4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Michael.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2013.</a:t>
            </a:r>
            <a:r>
              <a:rPr sz="1500" spc="-4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Speaker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meaning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and</a:t>
            </a:r>
            <a:r>
              <a:rPr sz="1500" spc="-4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accountability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in</a:t>
            </a:r>
            <a:r>
              <a:rPr sz="1500" spc="-4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interaction.</a:t>
            </a:r>
            <a:r>
              <a:rPr sz="1500" spc="-55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Journal</a:t>
            </a:r>
            <a:r>
              <a:rPr sz="1500" i="1" spc="-35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of</a:t>
            </a:r>
            <a:r>
              <a:rPr sz="1500" i="1" spc="-35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Pragmatics</a:t>
            </a:r>
            <a:r>
              <a:rPr sz="1500" i="1" spc="-4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48,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 spc="-10">
                <a:latin typeface="Times New Roman"/>
                <a:cs typeface="Times New Roman"/>
              </a:rPr>
              <a:t>41-</a:t>
            </a:r>
            <a:r>
              <a:rPr sz="1500" spc="-25">
                <a:latin typeface="Times New Roman"/>
                <a:cs typeface="Times New Roman"/>
              </a:rPr>
              <a:t>56.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https://doi.org/10.1016/j.pragma.2012.11.009</a:t>
            </a:r>
            <a:endParaRPr sz="1500">
              <a:latin typeface="Times New Roman"/>
              <a:cs typeface="Times New Roman"/>
            </a:endParaRPr>
          </a:p>
          <a:p>
            <a:pPr marL="38100">
              <a:lnSpc>
                <a:spcPts val="1764"/>
              </a:lnSpc>
              <a:spcBef>
                <a:spcPts val="455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Jaszczolt,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Katarzyna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2009.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Cancelability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the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primary/secondary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meaning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distinction.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Intercultural</a:t>
            </a:r>
            <a:r>
              <a:rPr sz="1500" i="1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Pragmatics</a:t>
            </a:r>
            <a:r>
              <a:rPr sz="1500" i="1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6(3),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20">
                <a:solidFill>
                  <a:srgbClr val="00000A"/>
                </a:solidFill>
                <a:latin typeface="Times New Roman"/>
                <a:cs typeface="Times New Roman"/>
              </a:rPr>
              <a:t>259-</a:t>
            </a:r>
            <a:endParaRPr sz="1500">
              <a:latin typeface="Times New Roman"/>
              <a:cs typeface="Times New Roman"/>
            </a:endParaRPr>
          </a:p>
          <a:p>
            <a:pPr marL="398145">
              <a:lnSpc>
                <a:spcPts val="1764"/>
              </a:lnSpc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289.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https://doi.org/10.1515/IPRG.2009.015</a:t>
            </a:r>
            <a:endParaRPr sz="15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25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Kempson,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Ruth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1975.</a:t>
            </a:r>
            <a:r>
              <a:rPr sz="1500" spc="-5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Presupposition</a:t>
            </a:r>
            <a:r>
              <a:rPr sz="1500" i="1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i="1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the</a:t>
            </a:r>
            <a:r>
              <a:rPr sz="1500" i="1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delimitation</a:t>
            </a:r>
            <a:r>
              <a:rPr sz="1500" i="1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of</a:t>
            </a:r>
            <a:r>
              <a:rPr sz="1500" i="1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semantics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Cambridge: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Cambridge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University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Press.</a:t>
            </a:r>
            <a:endParaRPr sz="1500">
              <a:latin typeface="Times New Roman"/>
              <a:cs typeface="Times New Roman"/>
            </a:endParaRPr>
          </a:p>
          <a:p>
            <a:pPr marL="38100" marR="113664">
              <a:lnSpc>
                <a:spcPct val="129299"/>
              </a:lnSpc>
              <a:spcBef>
                <a:spcPts val="5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Levinson,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Stephen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C.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1983.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Pragmatics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.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Cambridge: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Cambridge</a:t>
            </a:r>
            <a:r>
              <a:rPr sz="1500" spc="-5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University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Press.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https://doi.org/10.1017/CBO9780511813313</a:t>
            </a:r>
            <a:r>
              <a:rPr sz="1500" spc="-10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Lieberman,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Matthew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D.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2022.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Seeing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Minds,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Matter,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Meaning: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The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CEEing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Model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of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Pre-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Reflective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Subjective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Construal.</a:t>
            </a:r>
            <a:endParaRPr sz="1500">
              <a:latin typeface="Times New Roman"/>
              <a:cs typeface="Times New Roman"/>
            </a:endParaRPr>
          </a:p>
          <a:p>
            <a:pPr marL="398145">
              <a:lnSpc>
                <a:spcPts val="1730"/>
              </a:lnSpc>
            </a:pP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Psychological</a:t>
            </a:r>
            <a:r>
              <a:rPr sz="1500" i="1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Review</a:t>
            </a:r>
            <a:r>
              <a:rPr sz="1500" i="1" spc="-5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129(4),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830-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872.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https://psycnet.apa.org/doi/10.1037/rev0000362</a:t>
            </a:r>
            <a:endParaRPr sz="15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25"/>
              </a:spcBef>
            </a:pPr>
            <a:r>
              <a:rPr sz="1500">
                <a:latin typeface="Times New Roman"/>
                <a:cs typeface="Times New Roman"/>
              </a:rPr>
              <a:t>Mey,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Jacob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L.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2002.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Pragmatics:</a:t>
            </a:r>
            <a:r>
              <a:rPr sz="1500" i="1" spc="-3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An</a:t>
            </a:r>
            <a:r>
              <a:rPr sz="1500" i="1" spc="-35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Introduction.</a:t>
            </a:r>
            <a:r>
              <a:rPr sz="1500" i="1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2</a:t>
            </a:r>
            <a:r>
              <a:rPr sz="1425" baseline="32163">
                <a:latin typeface="Times New Roman"/>
                <a:cs typeface="Times New Roman"/>
              </a:rPr>
              <a:t>nd</a:t>
            </a:r>
            <a:r>
              <a:rPr sz="1425" spc="157" baseline="32163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edition.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Oxford: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 spc="-10">
                <a:latin typeface="Times New Roman"/>
                <a:cs typeface="Times New Roman"/>
              </a:rPr>
              <a:t>Willey-Blackwell.</a:t>
            </a:r>
            <a:endParaRPr sz="1500">
              <a:latin typeface="Times New Roman"/>
              <a:cs typeface="Times New Roman"/>
            </a:endParaRPr>
          </a:p>
          <a:p>
            <a:pPr marL="38100">
              <a:lnSpc>
                <a:spcPts val="1764"/>
              </a:lnSpc>
              <a:spcBef>
                <a:spcPts val="530"/>
              </a:spcBef>
            </a:pPr>
            <a:r>
              <a:rPr sz="1500">
                <a:latin typeface="Times New Roman"/>
                <a:cs typeface="Times New Roman"/>
              </a:rPr>
              <a:t>Pinker,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Steven.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2007.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The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evolutionary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social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psychology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of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 spc="-10">
                <a:latin typeface="Times New Roman"/>
                <a:cs typeface="Times New Roman"/>
              </a:rPr>
              <a:t>off-</a:t>
            </a:r>
            <a:r>
              <a:rPr sz="1500">
                <a:latin typeface="Times New Roman"/>
                <a:cs typeface="Times New Roman"/>
              </a:rPr>
              <a:t>record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indirect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speech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acts.</a:t>
            </a:r>
            <a:r>
              <a:rPr sz="1500" spc="-4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Intercultural</a:t>
            </a:r>
            <a:r>
              <a:rPr sz="1500" i="1" spc="-30">
                <a:latin typeface="Times New Roman"/>
                <a:cs typeface="Times New Roman"/>
              </a:rPr>
              <a:t> </a:t>
            </a:r>
            <a:r>
              <a:rPr sz="1500" i="1">
                <a:latin typeface="Times New Roman"/>
                <a:cs typeface="Times New Roman"/>
              </a:rPr>
              <a:t>Pragmatics</a:t>
            </a:r>
            <a:r>
              <a:rPr sz="1500" i="1" spc="-35">
                <a:latin typeface="Times New Roman"/>
                <a:cs typeface="Times New Roman"/>
              </a:rPr>
              <a:t> </a:t>
            </a:r>
            <a:r>
              <a:rPr sz="1500">
                <a:latin typeface="Times New Roman"/>
                <a:cs typeface="Times New Roman"/>
              </a:rPr>
              <a:t>4,</a:t>
            </a:r>
            <a:r>
              <a:rPr sz="1500" spc="-30">
                <a:latin typeface="Times New Roman"/>
                <a:cs typeface="Times New Roman"/>
              </a:rPr>
              <a:t> </a:t>
            </a:r>
            <a:r>
              <a:rPr sz="1500" spc="-20">
                <a:latin typeface="Times New Roman"/>
                <a:cs typeface="Times New Roman"/>
              </a:rPr>
              <a:t>437-</a:t>
            </a:r>
            <a:endParaRPr sz="1500">
              <a:latin typeface="Times New Roman"/>
              <a:cs typeface="Times New Roman"/>
            </a:endParaRPr>
          </a:p>
          <a:p>
            <a:pPr marL="398145">
              <a:lnSpc>
                <a:spcPts val="1764"/>
              </a:lnSpc>
            </a:pPr>
            <a:r>
              <a:rPr sz="1500">
                <a:latin typeface="Times New Roman"/>
                <a:cs typeface="Times New Roman"/>
              </a:rPr>
              <a:t>461.</a:t>
            </a:r>
            <a:r>
              <a:rPr sz="1500" spc="-35"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https://doi.org/10.1515/IP.2007.023</a:t>
            </a:r>
            <a:endParaRPr sz="1500">
              <a:latin typeface="Times New Roman"/>
              <a:cs typeface="Times New Roman"/>
            </a:endParaRPr>
          </a:p>
          <a:p>
            <a:pPr marL="398145" marR="52705" indent="-360045">
              <a:lnSpc>
                <a:spcPts val="1730"/>
              </a:lnSpc>
              <a:spcBef>
                <a:spcPts val="620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Pinker,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Steven,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Martin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Nowak,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James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J.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Lee.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2008.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The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logic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of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indirect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speech.</a:t>
            </a:r>
            <a:r>
              <a:rPr sz="1500" spc="-2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Proceedings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of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the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National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Academy</a:t>
            </a:r>
            <a:r>
              <a:rPr sz="1500" i="1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of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Science</a:t>
            </a:r>
            <a:r>
              <a:rPr sz="1500" i="1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105(3),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833-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838.</a:t>
            </a:r>
            <a:r>
              <a:rPr sz="1500" u="sng" spc="-3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https://doi.org/10.1073/pnas.0707192105</a:t>
            </a:r>
            <a:endParaRPr sz="1500">
              <a:latin typeface="Times New Roman"/>
              <a:cs typeface="Times New Roman"/>
            </a:endParaRPr>
          </a:p>
          <a:p>
            <a:pPr marL="38100" marR="30480">
              <a:lnSpc>
                <a:spcPts val="2330"/>
              </a:lnSpc>
              <a:spcBef>
                <a:spcPts val="114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Stalnaker,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Robert.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2002.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Common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Ground.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Linguistics</a:t>
            </a:r>
            <a:r>
              <a:rPr sz="1500" i="1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i="1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Philosophy</a:t>
            </a:r>
            <a:r>
              <a:rPr sz="1500" i="1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25,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701-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721.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https://doi.org/10.1023/A:1020867916902</a:t>
            </a:r>
            <a:r>
              <a:rPr sz="1500" spc="-10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Stalnaker,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Robert.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2014.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Context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Oxford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University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Press.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Oxford.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https://doi.org/10.1093/acprof:oso/9780199645169.001.0001</a:t>
            </a:r>
            <a:r>
              <a:rPr sz="1500" spc="-10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Terkourafi,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Marina.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2011.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The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puzzle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of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indirect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speech.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Journal</a:t>
            </a:r>
            <a:r>
              <a:rPr sz="1500" i="1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of</a:t>
            </a:r>
            <a:r>
              <a:rPr sz="1500" i="1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Pragmatics</a:t>
            </a:r>
            <a:r>
              <a:rPr sz="1500" i="1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43,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2861-2865.</a:t>
            </a:r>
            <a:endParaRPr sz="1500">
              <a:latin typeface="Times New Roman"/>
              <a:cs typeface="Times New Roman"/>
            </a:endParaRPr>
          </a:p>
          <a:p>
            <a:pPr marL="398145">
              <a:lnSpc>
                <a:spcPts val="1560"/>
              </a:lnSpc>
            </a:pP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https://doi.org/10.1016/j.pragma.2011.05.003</a:t>
            </a:r>
            <a:endParaRPr sz="1500">
              <a:latin typeface="Times New Roman"/>
              <a:cs typeface="Times New Roman"/>
            </a:endParaRPr>
          </a:p>
          <a:p>
            <a:pPr marL="398145" marR="2137410" indent="-360045">
              <a:lnSpc>
                <a:spcPts val="1730"/>
              </a:lnSpc>
              <a:spcBef>
                <a:spcPts val="645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Terkourafi,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Marina.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2021.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Pragmatics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as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interdisciplinary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field.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Journal</a:t>
            </a:r>
            <a:r>
              <a:rPr sz="1500" i="1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of</a:t>
            </a:r>
            <a:r>
              <a:rPr sz="1500" i="1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Pragmatics</a:t>
            </a:r>
            <a:r>
              <a:rPr sz="1500" i="1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179,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77-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84.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https://doi.org/10.1016/j.pragma.2021.04.015</a:t>
            </a:r>
            <a:endParaRPr sz="1500">
              <a:latin typeface="Times New Roman"/>
              <a:cs typeface="Times New Roman"/>
            </a:endParaRPr>
          </a:p>
          <a:p>
            <a:pPr marL="398145" marR="915669" indent="-360045">
              <a:lnSpc>
                <a:spcPts val="1730"/>
              </a:lnSpc>
              <a:spcBef>
                <a:spcPts val="570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Witek,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Maciej.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2022.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Austinian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alternative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to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the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Gricean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perspective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on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meaning</a:t>
            </a:r>
            <a:r>
              <a:rPr sz="1500" spc="-3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communication,</a:t>
            </a:r>
            <a:r>
              <a:rPr sz="1500" spc="-5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Journal</a:t>
            </a:r>
            <a:r>
              <a:rPr sz="1500" i="1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of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Pragmatics</a:t>
            </a:r>
            <a:r>
              <a:rPr sz="1500" i="1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201,</a:t>
            </a:r>
            <a:r>
              <a:rPr sz="1500" spc="-4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10">
                <a:solidFill>
                  <a:srgbClr val="00000A"/>
                </a:solidFill>
                <a:latin typeface="Times New Roman"/>
                <a:cs typeface="Times New Roman"/>
              </a:rPr>
              <a:t>60-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75.</a:t>
            </a:r>
            <a:r>
              <a:rPr sz="1500" spc="-4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https://doi.org/10.1016/j.pragma.2022.09.010</a:t>
            </a:r>
            <a:endParaRPr sz="1500">
              <a:latin typeface="Times New Roman"/>
              <a:cs typeface="Times New Roman"/>
            </a:endParaRPr>
          </a:p>
          <a:p>
            <a:pPr marL="398145" marR="127635" indent="-360045">
              <a:lnSpc>
                <a:spcPts val="1730"/>
              </a:lnSpc>
              <a:spcBef>
                <a:spcPts val="595"/>
              </a:spcBef>
            </a:pP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Witek,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Maciej.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2024.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Gricean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insinuation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and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the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fake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spc="-20">
                <a:solidFill>
                  <a:srgbClr val="00000A"/>
                </a:solidFill>
                <a:latin typeface="Times New Roman"/>
                <a:cs typeface="Times New Roman"/>
              </a:rPr>
              <a:t>one-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way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mirror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effect.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i="1">
                <a:solidFill>
                  <a:srgbClr val="00000A"/>
                </a:solidFill>
                <a:latin typeface="Times New Roman"/>
                <a:cs typeface="Times New Roman"/>
              </a:rPr>
              <a:t>Synthese</a:t>
            </a:r>
            <a:r>
              <a:rPr sz="1500" i="1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204,</a:t>
            </a:r>
            <a:r>
              <a:rPr sz="1500" spc="-30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A"/>
                </a:solidFill>
                <a:latin typeface="Times New Roman"/>
                <a:cs typeface="Times New Roman"/>
              </a:rPr>
              <a:t>96.</a:t>
            </a:r>
            <a:r>
              <a:rPr sz="1500" spc="-25">
                <a:solidFill>
                  <a:srgbClr val="00000A"/>
                </a:solid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https://doi.org/10.1007/s11229-</a:t>
            </a:r>
            <a:r>
              <a:rPr sz="1500" spc="-10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sz="1500" u="sng" spc="-1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024-04699-</a:t>
            </a:r>
            <a:r>
              <a:rPr sz="1500" u="sng" spc="-50">
                <a:solidFill>
                  <a:srgbClr val="0563C1"/>
                </a:solidFill>
                <a:uFill>
                  <a:solidFill>
                    <a:srgbClr val="00000A"/>
                  </a:solidFill>
                </a:uFill>
                <a:latin typeface="Times New Roman"/>
                <a:cs typeface="Times New Roman"/>
              </a:rPr>
              <a:t>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150EFA-9D04-92C6-5F83-AF349F49D7E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34</a:t>
            </a:fld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9755">
              <a:lnSpc>
                <a:spcPct val="100000"/>
              </a:lnSpc>
              <a:spcBef>
                <a:spcPts val="90"/>
              </a:spcBef>
            </a:pPr>
            <a:r>
              <a:t>1.</a:t>
            </a:r>
            <a:r>
              <a:rPr spc="-15"/>
              <a:t> </a:t>
            </a:r>
            <a:r>
              <a:rPr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6901815" cy="10496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Estate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Agent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(1)</a:t>
            </a:r>
            <a:r>
              <a:rPr sz="2000">
                <a:latin typeface="Times New Roman"/>
                <a:cs typeface="Times New Roman"/>
              </a:rPr>
              <a:t>	Perhaps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you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would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feel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comfortable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settling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50">
                <a:latin typeface="Times New Roman"/>
                <a:cs typeface="Times New Roman"/>
              </a:rPr>
              <a:t>… </a:t>
            </a:r>
            <a:r>
              <a:rPr sz="2000">
                <a:latin typeface="Times New Roman"/>
                <a:cs typeface="Times New Roman"/>
              </a:rPr>
              <a:t>transitional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neighbourhood,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like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Ashwood?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(Camp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2018: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43)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111756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5199" y="2093468"/>
            <a:ext cx="77768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agent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discourages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from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buying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house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suburban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773172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5199" y="2754884"/>
            <a:ext cx="65360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Because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identity,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welcome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543096"/>
            <a:ext cx="801370" cy="10560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i="1" spc="-10">
                <a:latin typeface="Times New Roman"/>
                <a:cs typeface="Times New Roman"/>
              </a:rPr>
              <a:t>Garage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505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(2)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350"/>
              </a:lnSpc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8900" y="3977132"/>
            <a:ext cx="5788025" cy="621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I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am</a:t>
            </a:r>
            <a:r>
              <a:rPr sz="2000" spc="-1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out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10">
                <a:latin typeface="Times New Roman"/>
                <a:cs typeface="Times New Roman"/>
              </a:rPr>
              <a:t> petrol.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There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garage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round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corner.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32)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55F389C9-B3DE-1BB9-DCD7-26D91EA723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4</a:t>
            </a:fld>
            <a:endParaRPr lang="pl-PL"/>
          </a:p>
        </p:txBody>
      </p:sp>
      <p:pic>
        <p:nvPicPr>
          <p:cNvPr id="26" name="Dźwięk 25">
            <a:extLst>
              <a:ext uri="{FF2B5EF4-FFF2-40B4-BE49-F238E27FC236}">
                <a16:creationId xmlns:a16="http://schemas.microsoft.com/office/drawing/2014/main" id="{67E5CAFB-6B40-33F7-D321-CD119FBED7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40"/>
    </mc:Choice>
    <mc:Fallback>
      <p:transition spd="slow" advTm="23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9755">
              <a:lnSpc>
                <a:spcPct val="100000"/>
              </a:lnSpc>
              <a:spcBef>
                <a:spcPts val="90"/>
              </a:spcBef>
            </a:pPr>
            <a:r>
              <a:t>1.</a:t>
            </a:r>
            <a:r>
              <a:rPr spc="-15"/>
              <a:t> </a:t>
            </a:r>
            <a:r>
              <a:rPr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6901815" cy="10496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Estate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Agent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(1)</a:t>
            </a:r>
            <a:r>
              <a:rPr sz="2000">
                <a:latin typeface="Times New Roman"/>
                <a:cs typeface="Times New Roman"/>
              </a:rPr>
              <a:t>	Perhaps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you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would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feel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comfortable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settling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50">
                <a:latin typeface="Times New Roman"/>
                <a:cs typeface="Times New Roman"/>
              </a:rPr>
              <a:t>… </a:t>
            </a:r>
            <a:r>
              <a:rPr sz="2000">
                <a:latin typeface="Times New Roman"/>
                <a:cs typeface="Times New Roman"/>
              </a:rPr>
              <a:t>transitional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neighbourhood,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like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Ashwood?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(Camp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2018: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43)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111756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5199" y="2093468"/>
            <a:ext cx="77768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agent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discourages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from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buying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house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suburban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773172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5199" y="2754884"/>
            <a:ext cx="65360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Because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identity,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welcome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543096"/>
            <a:ext cx="801370" cy="10560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i="1" spc="-10">
                <a:latin typeface="Times New Roman"/>
                <a:cs typeface="Times New Roman"/>
              </a:rPr>
              <a:t>Garage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505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(2)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350"/>
              </a:lnSpc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8900" y="3977132"/>
            <a:ext cx="5788025" cy="621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I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am</a:t>
            </a:r>
            <a:r>
              <a:rPr sz="2000" spc="-1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out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10">
                <a:latin typeface="Times New Roman"/>
                <a:cs typeface="Times New Roman"/>
              </a:rPr>
              <a:t> petrol.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There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garage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round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corner.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32)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4848860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2.1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5199" y="4830572"/>
            <a:ext cx="776350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>
                <a:latin typeface="Times New Roman"/>
                <a:cs typeface="Times New Roman"/>
              </a:rPr>
              <a:t>’s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goal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fill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tank,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B</a:t>
            </a:r>
            <a:r>
              <a:rPr sz="2000" i="1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assist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achieving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goal.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5510276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2.2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5199" y="5491988"/>
            <a:ext cx="41808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garage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open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petrol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sell.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85986558-9BCD-F4B7-C08C-00CC2244D04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5</a:t>
            </a:fld>
            <a:endParaRPr lang="pl-PL"/>
          </a:p>
        </p:txBody>
      </p:sp>
      <p:pic>
        <p:nvPicPr>
          <p:cNvPr id="31" name="Dźwięk 30">
            <a:extLst>
              <a:ext uri="{FF2B5EF4-FFF2-40B4-BE49-F238E27FC236}">
                <a16:creationId xmlns:a16="http://schemas.microsoft.com/office/drawing/2014/main" id="{F477BCE3-A7CF-C9C0-FDBD-ABB0B7917B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05"/>
    </mc:Choice>
    <mc:Fallback>
      <p:transition spd="slow" advTm="30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9755">
              <a:lnSpc>
                <a:spcPct val="100000"/>
              </a:lnSpc>
              <a:spcBef>
                <a:spcPts val="90"/>
              </a:spcBef>
            </a:pPr>
            <a:r>
              <a:t>1.</a:t>
            </a:r>
            <a:r>
              <a:rPr spc="-15"/>
              <a:t> </a:t>
            </a:r>
            <a:r>
              <a:rPr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6901815" cy="10496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Estate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Agent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(1)</a:t>
            </a:r>
            <a:r>
              <a:rPr sz="2000">
                <a:latin typeface="Times New Roman"/>
                <a:cs typeface="Times New Roman"/>
              </a:rPr>
              <a:t>	Perhaps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you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would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feel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comfortable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settling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50">
                <a:latin typeface="Times New Roman"/>
                <a:cs typeface="Times New Roman"/>
              </a:rPr>
              <a:t>… </a:t>
            </a:r>
            <a:r>
              <a:rPr sz="2000">
                <a:latin typeface="Times New Roman"/>
                <a:cs typeface="Times New Roman"/>
              </a:rPr>
              <a:t>transitional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neighbourhood,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like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Ashwood?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(Camp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2018: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43)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111756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5199" y="2093468"/>
            <a:ext cx="77768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agent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discourages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from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buying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house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suburban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773172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5199" y="2754884"/>
            <a:ext cx="65360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Because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identity,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welcome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543096"/>
            <a:ext cx="801370" cy="10560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i="1" spc="-10">
                <a:latin typeface="Times New Roman"/>
                <a:cs typeface="Times New Roman"/>
              </a:rPr>
              <a:t>Garage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505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(2)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350"/>
              </a:lnSpc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8900" y="3977132"/>
            <a:ext cx="5786755" cy="621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I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am</a:t>
            </a:r>
            <a:r>
              <a:rPr sz="2000" spc="-1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out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10">
                <a:latin typeface="Times New Roman"/>
                <a:cs typeface="Times New Roman"/>
              </a:rPr>
              <a:t> petrol.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There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garage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round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corner.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32)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4848860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2.1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5199" y="4830572"/>
            <a:ext cx="776350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>
                <a:latin typeface="Times New Roman"/>
                <a:cs typeface="Times New Roman"/>
              </a:rPr>
              <a:t>’s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goal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fill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tank,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B</a:t>
            </a:r>
            <a:r>
              <a:rPr sz="2000" i="1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assist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achieving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goal.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5510276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2.2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5199" y="5491988"/>
            <a:ext cx="5660390" cy="621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garage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open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petrol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sell.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→</a:t>
            </a:r>
            <a:r>
              <a:rPr sz="2000" spc="-3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Conversational</a:t>
            </a:r>
            <a:r>
              <a:rPr sz="2000" spc="-4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Implicature</a:t>
            </a:r>
            <a:r>
              <a:rPr sz="2000" spc="-3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0070C0"/>
                </a:solidFill>
                <a:latin typeface="Times New Roman"/>
                <a:cs typeface="Times New Roman"/>
              </a:rPr>
              <a:t>(Relevance-Implicature)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4584ABA8-3C40-BE45-7FB3-9237C0838A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6</a:t>
            </a:fld>
            <a:endParaRPr lang="pl-PL"/>
          </a:p>
        </p:txBody>
      </p:sp>
      <p:pic>
        <p:nvPicPr>
          <p:cNvPr id="29" name="Dźwięk 28">
            <a:extLst>
              <a:ext uri="{FF2B5EF4-FFF2-40B4-BE49-F238E27FC236}">
                <a16:creationId xmlns:a16="http://schemas.microsoft.com/office/drawing/2014/main" id="{2636C0FD-497D-79A1-49AE-E5C242F8E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78"/>
    </mc:Choice>
    <mc:Fallback>
      <p:transition spd="slow" advTm="39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9755">
              <a:lnSpc>
                <a:spcPct val="100000"/>
              </a:lnSpc>
              <a:spcBef>
                <a:spcPts val="90"/>
              </a:spcBef>
            </a:pPr>
            <a:r>
              <a:t>1.</a:t>
            </a:r>
            <a:r>
              <a:rPr spc="-15"/>
              <a:t> </a:t>
            </a:r>
            <a:r>
              <a:rPr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6901815" cy="10496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Estate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Agent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(1)</a:t>
            </a:r>
            <a:r>
              <a:rPr sz="2000">
                <a:latin typeface="Times New Roman"/>
                <a:cs typeface="Times New Roman"/>
              </a:rPr>
              <a:t>	Perhaps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you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would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feel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comfortable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settling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50">
                <a:latin typeface="Times New Roman"/>
                <a:cs typeface="Times New Roman"/>
              </a:rPr>
              <a:t>… </a:t>
            </a:r>
            <a:r>
              <a:rPr sz="2000">
                <a:latin typeface="Times New Roman"/>
                <a:cs typeface="Times New Roman"/>
              </a:rPr>
              <a:t>transitional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neighbourhood,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like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Ashwood?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(Camp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2018: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43)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111756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5199" y="2093468"/>
            <a:ext cx="7776845" cy="1283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agent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discourages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from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buying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house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suburban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sz="20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Partially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Covert</a:t>
            </a:r>
            <a:r>
              <a:rPr sz="20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Implicature</a:t>
            </a:r>
            <a:r>
              <a:rPr sz="20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FF0000"/>
                </a:solidFill>
                <a:latin typeface="Times New Roman"/>
                <a:cs typeface="Times New Roman"/>
              </a:rPr>
              <a:t>(PCI)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Because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identity,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welcome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sz="20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Invited</a:t>
            </a:r>
            <a:r>
              <a:rPr sz="2000" spc="-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Inference</a:t>
            </a:r>
            <a:r>
              <a:rPr sz="2000" spc="-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>
                <a:solidFill>
                  <a:srgbClr val="FF0000"/>
                </a:solidFill>
                <a:latin typeface="Times New Roman"/>
                <a:cs typeface="Times New Roman"/>
              </a:rPr>
              <a:t>(II)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773172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3543096"/>
            <a:ext cx="801370" cy="10560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i="1" spc="-10">
                <a:latin typeface="Times New Roman"/>
                <a:cs typeface="Times New Roman"/>
              </a:rPr>
              <a:t>Garage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505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(2)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350"/>
              </a:lnSpc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8900" y="3977132"/>
            <a:ext cx="5788025" cy="621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I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am</a:t>
            </a:r>
            <a:r>
              <a:rPr sz="2000" spc="-1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out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10">
                <a:latin typeface="Times New Roman"/>
                <a:cs typeface="Times New Roman"/>
              </a:rPr>
              <a:t> petrol.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There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garage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round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corner.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32)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848860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2.1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5199" y="4830572"/>
            <a:ext cx="776350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>
                <a:latin typeface="Times New Roman"/>
                <a:cs typeface="Times New Roman"/>
              </a:rPr>
              <a:t>’s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goal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fill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tank,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B</a:t>
            </a:r>
            <a:r>
              <a:rPr sz="2000" i="1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assist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achieving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goal.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5510276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2.2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5199" y="5491988"/>
            <a:ext cx="5660390" cy="621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garage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open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petrol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sell.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→</a:t>
            </a:r>
            <a:r>
              <a:rPr sz="2000" spc="-3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Conversational</a:t>
            </a:r>
            <a:r>
              <a:rPr sz="2000" spc="-4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Implicature</a:t>
            </a:r>
            <a:r>
              <a:rPr sz="2000" spc="-3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0070C0"/>
                </a:solidFill>
                <a:latin typeface="Times New Roman"/>
                <a:cs typeface="Times New Roman"/>
              </a:rPr>
              <a:t>(Relevance-Implicature)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BEEBE459-B21E-DFC3-4AB9-0A6254CA2F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7</a:t>
            </a:fld>
            <a:endParaRPr lang="pl-PL"/>
          </a:p>
        </p:txBody>
      </p:sp>
      <p:pic>
        <p:nvPicPr>
          <p:cNvPr id="25" name="Dźwięk 24">
            <a:extLst>
              <a:ext uri="{FF2B5EF4-FFF2-40B4-BE49-F238E27FC236}">
                <a16:creationId xmlns:a16="http://schemas.microsoft.com/office/drawing/2014/main" id="{1C828053-F701-CDC8-13EE-7240013E3F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77"/>
    </mc:Choice>
    <mc:Fallback>
      <p:transition spd="slow" advTm="49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9755">
              <a:lnSpc>
                <a:spcPct val="100000"/>
              </a:lnSpc>
              <a:spcBef>
                <a:spcPts val="90"/>
              </a:spcBef>
            </a:pPr>
            <a:r>
              <a:t>1.</a:t>
            </a:r>
            <a:r>
              <a:rPr spc="-15"/>
              <a:t> </a:t>
            </a:r>
            <a:r>
              <a:rPr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6901815" cy="10496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Estate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Agent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(1)</a:t>
            </a:r>
            <a:r>
              <a:rPr sz="2000">
                <a:latin typeface="Times New Roman"/>
                <a:cs typeface="Times New Roman"/>
              </a:rPr>
              <a:t>	Perhaps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you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would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feel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comfortable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settling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50">
                <a:latin typeface="Times New Roman"/>
                <a:cs typeface="Times New Roman"/>
              </a:rPr>
              <a:t>… </a:t>
            </a:r>
            <a:r>
              <a:rPr sz="2000">
                <a:latin typeface="Times New Roman"/>
                <a:cs typeface="Times New Roman"/>
              </a:rPr>
              <a:t>transitional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neighbourhood,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like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Ashwood?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(Camp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2018: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43)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111756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5199" y="2093468"/>
            <a:ext cx="7776845" cy="1283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agent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discourages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from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buying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house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suburban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sz="20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Partially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Covert</a:t>
            </a:r>
            <a:r>
              <a:rPr sz="20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Implicature</a:t>
            </a:r>
            <a:r>
              <a:rPr sz="20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FF0000"/>
                </a:solidFill>
                <a:latin typeface="Times New Roman"/>
                <a:cs typeface="Times New Roman"/>
              </a:rPr>
              <a:t>(PCI)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Because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identity,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welcome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sz="20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Invited</a:t>
            </a:r>
            <a:r>
              <a:rPr sz="2000" spc="-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Inference</a:t>
            </a:r>
            <a:r>
              <a:rPr sz="2000" spc="-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>
                <a:solidFill>
                  <a:srgbClr val="FF0000"/>
                </a:solidFill>
                <a:latin typeface="Times New Roman"/>
                <a:cs typeface="Times New Roman"/>
              </a:rPr>
              <a:t>(II)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773172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3543096"/>
            <a:ext cx="801370" cy="10560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i="1" spc="-10">
                <a:latin typeface="Times New Roman"/>
                <a:cs typeface="Times New Roman"/>
              </a:rPr>
              <a:t>Garage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505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(2)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350"/>
              </a:lnSpc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8900" y="3977132"/>
            <a:ext cx="5788025" cy="621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I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am</a:t>
            </a:r>
            <a:r>
              <a:rPr sz="2000" spc="-1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out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10">
                <a:latin typeface="Times New Roman"/>
                <a:cs typeface="Times New Roman"/>
              </a:rPr>
              <a:t> petrol.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There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garage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round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corner.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32)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848860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2.1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5199" y="4830572"/>
            <a:ext cx="7763509" cy="1283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</a:pP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>
                <a:latin typeface="Times New Roman"/>
                <a:cs typeface="Times New Roman"/>
              </a:rPr>
              <a:t>’s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goal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fill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tank,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B</a:t>
            </a:r>
            <a:r>
              <a:rPr sz="2000" i="1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assist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achieving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goal.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sz="2000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Expressive</a:t>
            </a:r>
            <a:r>
              <a:rPr sz="2000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Perlocutionary</a:t>
            </a:r>
            <a:r>
              <a:rPr sz="20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Implicature</a:t>
            </a:r>
            <a:r>
              <a:rPr sz="20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FF0000"/>
                </a:solidFill>
                <a:latin typeface="Times New Roman"/>
                <a:cs typeface="Times New Roman"/>
              </a:rPr>
              <a:t>(EPI)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garage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open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petrol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sell.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→</a:t>
            </a:r>
            <a:r>
              <a:rPr sz="2000" spc="-3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Conversational</a:t>
            </a:r>
            <a:r>
              <a:rPr sz="2000" spc="-4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Implicature</a:t>
            </a:r>
            <a:r>
              <a:rPr sz="2000" spc="-3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0070C0"/>
                </a:solidFill>
                <a:latin typeface="Times New Roman"/>
                <a:cs typeface="Times New Roman"/>
              </a:rPr>
              <a:t>(Relevance-Implicature)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5510276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2.2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34B84F8A-E885-02C3-A50E-74CBD038CA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8</a:t>
            </a:fld>
            <a:endParaRPr lang="pl-PL"/>
          </a:p>
        </p:txBody>
      </p:sp>
      <p:pic>
        <p:nvPicPr>
          <p:cNvPr id="24" name="Dźwięk 23">
            <a:extLst>
              <a:ext uri="{FF2B5EF4-FFF2-40B4-BE49-F238E27FC236}">
                <a16:creationId xmlns:a16="http://schemas.microsoft.com/office/drawing/2014/main" id="{4E3FB4A0-1A36-4D75-2AF7-60FA6626C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06"/>
    </mc:Choice>
    <mc:Fallback>
      <p:transition spd="slow" advTm="24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9755">
              <a:lnSpc>
                <a:spcPct val="100000"/>
              </a:lnSpc>
              <a:spcBef>
                <a:spcPts val="90"/>
              </a:spcBef>
            </a:pPr>
            <a:r>
              <a:t>1.</a:t>
            </a:r>
            <a:r>
              <a:rPr spc="-15"/>
              <a:t> </a:t>
            </a:r>
            <a:r>
              <a:rPr spc="-1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12089"/>
            <a:ext cx="6901815" cy="10496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>
                <a:latin typeface="Times New Roman"/>
                <a:cs typeface="Times New Roman"/>
              </a:rPr>
              <a:t>Estate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Agent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300"/>
              </a:lnSpc>
              <a:spcBef>
                <a:spcPts val="640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(1)</a:t>
            </a:r>
            <a:r>
              <a:rPr sz="2000">
                <a:latin typeface="Times New Roman"/>
                <a:cs typeface="Times New Roman"/>
              </a:rPr>
              <a:t>	Perhaps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you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would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feel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comfortable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settling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more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50">
                <a:latin typeface="Times New Roman"/>
                <a:cs typeface="Times New Roman"/>
              </a:rPr>
              <a:t>… </a:t>
            </a:r>
            <a:r>
              <a:rPr sz="2000">
                <a:latin typeface="Times New Roman"/>
                <a:cs typeface="Times New Roman"/>
              </a:rPr>
              <a:t>transitional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neighbourhood,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like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Ashwood?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(Camp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2018: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43)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111756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5199" y="2093468"/>
            <a:ext cx="7776845" cy="1283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agent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discourages</a:t>
            </a:r>
            <a:r>
              <a:rPr sz="2000" i="1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from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buying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house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suburban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sz="20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Partially</a:t>
            </a:r>
            <a:r>
              <a:rPr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Covert</a:t>
            </a:r>
            <a:r>
              <a:rPr sz="20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Implicature</a:t>
            </a:r>
            <a:r>
              <a:rPr sz="20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FF0000"/>
                </a:solidFill>
                <a:latin typeface="Times New Roman"/>
                <a:cs typeface="Times New Roman"/>
              </a:rPr>
              <a:t>(PCI)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Because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their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identity,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couple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not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welcome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area.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sz="20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Invited</a:t>
            </a:r>
            <a:r>
              <a:rPr sz="2000" spc="-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Inference</a:t>
            </a:r>
            <a:r>
              <a:rPr sz="2000" spc="-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>
                <a:solidFill>
                  <a:srgbClr val="FF0000"/>
                </a:solidFill>
                <a:latin typeface="Times New Roman"/>
                <a:cs typeface="Times New Roman"/>
              </a:rPr>
              <a:t>(II)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773172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1.2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3543096"/>
            <a:ext cx="801370" cy="10560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i="1" spc="-10">
                <a:latin typeface="Times New Roman"/>
                <a:cs typeface="Times New Roman"/>
              </a:rPr>
              <a:t>Garage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505"/>
              </a:spcBef>
              <a:tabLst>
                <a:tab pos="469265" algn="l"/>
              </a:tabLst>
            </a:pPr>
            <a:r>
              <a:rPr sz="2000" spc="-25">
                <a:latin typeface="Times New Roman"/>
                <a:cs typeface="Times New Roman"/>
              </a:rPr>
              <a:t>(2)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25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350"/>
              </a:lnSpc>
            </a:pPr>
            <a:r>
              <a:rPr sz="2000" spc="-25"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8900" y="3977132"/>
            <a:ext cx="5788025" cy="621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A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I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am</a:t>
            </a:r>
            <a:r>
              <a:rPr sz="2000" spc="-1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out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of</a:t>
            </a:r>
            <a:r>
              <a:rPr sz="2000" spc="-10">
                <a:latin typeface="Times New Roman"/>
                <a:cs typeface="Times New Roman"/>
              </a:rPr>
              <a:t> petrol.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tabLst>
                <a:tab pos="469265" algn="l"/>
              </a:tabLst>
            </a:pPr>
            <a:r>
              <a:rPr sz="2000" i="1" spc="-25">
                <a:latin typeface="Times New Roman"/>
                <a:cs typeface="Times New Roman"/>
              </a:rPr>
              <a:t>B</a:t>
            </a:r>
            <a:r>
              <a:rPr sz="2000" spc="-25">
                <a:latin typeface="Times New Roman"/>
                <a:cs typeface="Times New Roman"/>
              </a:rPr>
              <a:t>:</a:t>
            </a:r>
            <a:r>
              <a:rPr sz="2000">
                <a:latin typeface="Times New Roman"/>
                <a:cs typeface="Times New Roman"/>
              </a:rPr>
              <a:t>	There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garage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round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corner.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25">
                <a:latin typeface="Times New Roman"/>
                <a:cs typeface="Times New Roman"/>
              </a:rPr>
              <a:t>32)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848860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2.1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5199" y="4830572"/>
            <a:ext cx="7763509" cy="1283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90"/>
              </a:spcBef>
            </a:pP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>
                <a:latin typeface="Times New Roman"/>
                <a:cs typeface="Times New Roman"/>
              </a:rPr>
              <a:t>’s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goal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fill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tank,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A</a:t>
            </a:r>
            <a:r>
              <a:rPr sz="2000" i="1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wants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i="1">
                <a:latin typeface="Times New Roman"/>
                <a:cs typeface="Times New Roman"/>
              </a:rPr>
              <a:t>B</a:t>
            </a:r>
            <a:r>
              <a:rPr sz="2000" i="1" spc="-1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assist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her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achieving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this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goal.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sz="2000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Expressive</a:t>
            </a:r>
            <a:r>
              <a:rPr sz="2000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Perlocutionary</a:t>
            </a:r>
            <a:r>
              <a:rPr sz="20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Implicature</a:t>
            </a:r>
            <a:r>
              <a:rPr sz="20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FF0000"/>
                </a:solidFill>
                <a:latin typeface="Times New Roman"/>
                <a:cs typeface="Times New Roman"/>
              </a:rPr>
              <a:t>(EPI)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505"/>
              </a:spcBef>
            </a:pPr>
            <a:r>
              <a:rPr sz="2000">
                <a:latin typeface="Times New Roman"/>
                <a:cs typeface="Times New Roman"/>
              </a:rPr>
              <a:t>The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garage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open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has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petrol</a:t>
            </a:r>
            <a:r>
              <a:rPr sz="2000" spc="-2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to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10">
                <a:latin typeface="Times New Roman"/>
                <a:cs typeface="Times New Roman"/>
              </a:rPr>
              <a:t>sell.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→</a:t>
            </a:r>
            <a:r>
              <a:rPr sz="2000" spc="-3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Conversational</a:t>
            </a:r>
            <a:r>
              <a:rPr sz="2000" spc="-4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70C0"/>
                </a:solidFill>
                <a:latin typeface="Times New Roman"/>
                <a:cs typeface="Times New Roman"/>
              </a:rPr>
              <a:t>Implicature</a:t>
            </a:r>
            <a:r>
              <a:rPr sz="2000" spc="-3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0070C0"/>
                </a:solidFill>
                <a:latin typeface="Times New Roman"/>
                <a:cs typeface="Times New Roman"/>
              </a:rPr>
              <a:t>(Relevance-Implicature)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5510276"/>
            <a:ext cx="358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30" baseline="4166">
                <a:latin typeface="Times New Roman"/>
                <a:cs typeface="Times New Roman"/>
              </a:rPr>
              <a:t>p</a:t>
            </a:r>
            <a:r>
              <a:rPr sz="1300" spc="-20">
                <a:latin typeface="Times New Roman"/>
                <a:cs typeface="Times New Roman"/>
              </a:rPr>
              <a:t>2.2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6378955"/>
            <a:ext cx="8122284" cy="64325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69900" marR="5080" indent="-457200">
              <a:lnSpc>
                <a:spcPct val="103000"/>
              </a:lnSpc>
              <a:spcBef>
                <a:spcPts val="20"/>
              </a:spcBef>
              <a:tabLst>
                <a:tab pos="469265" algn="l"/>
              </a:tabLst>
            </a:pPr>
            <a:r>
              <a:rPr sz="2000" b="1" spc="-25">
                <a:latin typeface="Times New Roman"/>
                <a:cs typeface="Times New Roman"/>
              </a:rPr>
              <a:t>[!]</a:t>
            </a:r>
            <a:r>
              <a:rPr sz="2000" b="1">
                <a:latin typeface="Times New Roman"/>
                <a:cs typeface="Times New Roman"/>
              </a:rPr>
              <a:t>	</a:t>
            </a:r>
            <a:r>
              <a:rPr sz="2000">
                <a:latin typeface="Times New Roman"/>
                <a:cs typeface="Times New Roman"/>
              </a:rPr>
              <a:t>PCIs,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EPIs,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IIs</a:t>
            </a:r>
            <a:r>
              <a:rPr sz="2000" spc="-4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are</a:t>
            </a:r>
            <a:r>
              <a:rPr sz="2000" spc="-5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non-</a:t>
            </a:r>
            <a:r>
              <a:rPr sz="2000" i="1">
                <a:latin typeface="Times New Roman"/>
                <a:cs typeface="Times New Roman"/>
              </a:rPr>
              <a:t>conversational</a:t>
            </a:r>
            <a:r>
              <a:rPr sz="2000">
                <a:latin typeface="Times New Roman"/>
                <a:cs typeface="Times New Roman"/>
              </a:rPr>
              <a:t>,</a:t>
            </a:r>
            <a:r>
              <a:rPr sz="2000" spc="-40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non-</a:t>
            </a:r>
            <a:r>
              <a:rPr sz="2000" i="1">
                <a:latin typeface="Times New Roman"/>
                <a:cs typeface="Times New Roman"/>
              </a:rPr>
              <a:t>conventional</a:t>
            </a:r>
            <a:r>
              <a:rPr sz="2000" i="1" spc="-45">
                <a:latin typeface="Times New Roman"/>
                <a:cs typeface="Times New Roman"/>
              </a:rPr>
              <a:t> </a:t>
            </a:r>
            <a:r>
              <a:rPr sz="2000" i="1" spc="-10">
                <a:latin typeface="Times New Roman"/>
                <a:cs typeface="Times New Roman"/>
              </a:rPr>
              <a:t>implicatures</a:t>
            </a:r>
            <a:r>
              <a:rPr sz="2000" spc="-10">
                <a:latin typeface="Times New Roman"/>
                <a:cs typeface="Times New Roman"/>
              </a:rPr>
              <a:t>. </a:t>
            </a:r>
            <a:r>
              <a:rPr sz="2000">
                <a:latin typeface="Times New Roman"/>
                <a:cs typeface="Times New Roman"/>
              </a:rPr>
              <a:t>(Grice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1989: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26;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cf.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Green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2007:</a:t>
            </a:r>
            <a:r>
              <a:rPr sz="2000" spc="-35">
                <a:latin typeface="Times New Roman"/>
                <a:cs typeface="Times New Roman"/>
              </a:rPr>
              <a:t> </a:t>
            </a:r>
            <a:r>
              <a:rPr sz="2000" spc="-20">
                <a:latin typeface="Times New Roman"/>
                <a:cs typeface="Times New Roman"/>
              </a:rPr>
              <a:t>100)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EEE54863-512A-2997-EAE3-6CBC250129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9</a:t>
            </a:fld>
            <a:endParaRPr lang="pl-PL"/>
          </a:p>
        </p:txBody>
      </p:sp>
      <p:pic>
        <p:nvPicPr>
          <p:cNvPr id="25" name="Dźwięk 24">
            <a:extLst>
              <a:ext uri="{FF2B5EF4-FFF2-40B4-BE49-F238E27FC236}">
                <a16:creationId xmlns:a16="http://schemas.microsoft.com/office/drawing/2014/main" id="{21687734-90C9-9B65-67B5-41497DCB6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4700" y="653415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20"/>
    </mc:Choice>
    <mc:Fallback>
      <p:transition spd="slow" advTm="13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4948</Words>
  <Application>Microsoft Macintosh PowerPoint</Application>
  <PresentationFormat>Niestandardowy</PresentationFormat>
  <Paragraphs>502</Paragraphs>
  <Slides>34</Slides>
  <Notes>1</Notes>
  <HiddenSlides>0</HiddenSlides>
  <MMClips>32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9" baseType="lpstr">
      <vt:lpstr>Aptos</vt:lpstr>
      <vt:lpstr>Arial</vt:lpstr>
      <vt:lpstr>Symbol</vt:lpstr>
      <vt:lpstr>Times New Roman</vt:lpstr>
      <vt:lpstr>Office Theme</vt:lpstr>
      <vt:lpstr>Maciej Witek Institute of Philosophy and Cognitive Science Cognition &amp; Communication Research Group University of Szczecin, Poland https://kognitywistyka-archiwum.usz.edu.pl/mwitek/ http://ccrg.usz.edu.pl</vt:lpstr>
      <vt:lpstr>Prezentacja programu PowerPoint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2. Partially Covert Implicatures (PCIs)</vt:lpstr>
      <vt:lpstr>2. Partially Covert Implicatures (PCIs)</vt:lpstr>
      <vt:lpstr>2. Partially Covert Implicatures (PCIs)</vt:lpstr>
      <vt:lpstr>2. Partially Covert Implicatures (PCIs)</vt:lpstr>
      <vt:lpstr>2. Partially Covert Implicatures (PCIs)</vt:lpstr>
      <vt:lpstr>2. Partially Covert Implicatures (PCIs)</vt:lpstr>
      <vt:lpstr>2. Partially Covert Implicatures (PCIs)</vt:lpstr>
      <vt:lpstr>2. Partially Covert Implicatures (PCIs)</vt:lpstr>
      <vt:lpstr>2. Partially Covert Implicatures (PCIs)</vt:lpstr>
      <vt:lpstr>Prezentacja programu PowerPoint</vt:lpstr>
      <vt:lpstr>Prezentacja programu PowerPoint</vt:lpstr>
      <vt:lpstr>Prezentacja programu PowerPoint</vt:lpstr>
      <vt:lpstr>(EPI)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3. Expressive Perlocutionary Implicatures (EPIs)</vt:lpstr>
      <vt:lpstr>4. Concluding remarks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Maciej Witek</dc:creator>
  <cp:lastModifiedBy>Maciej Witek</cp:lastModifiedBy>
  <cp:revision>1</cp:revision>
  <dcterms:created xsi:type="dcterms:W3CDTF">2025-06-18T14:17:24Z</dcterms:created>
  <dcterms:modified xsi:type="dcterms:W3CDTF">2025-06-26T09:24:24Z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2025-06-18T00:00:00Z</vt:filetime>
  </property>
  <property fmtid="{D5CDD505-2E9C-101B-9397-08002B2CF9AE}" pid="3" name="LastSaved">
    <vt:filetime>2025-06-18T00:00:00Z</vt:filetime>
  </property>
  <property fmtid="{D5CDD505-2E9C-101B-9397-08002B2CF9AE}" pid="4" name="Producer">
    <vt:lpwstr>macOS Wersja 15.5 (kompilacja 24F74) Quartz PDFContext</vt:lpwstr>
  </property>
</Properties>
</file>